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6" r:id="rId2"/>
    <p:sldId id="259" r:id="rId3"/>
    <p:sldId id="295" r:id="rId4"/>
    <p:sldId id="260" r:id="rId5"/>
    <p:sldId id="261" r:id="rId6"/>
    <p:sldId id="294" r:id="rId7"/>
    <p:sldId id="323" r:id="rId8"/>
    <p:sldId id="324" r:id="rId9"/>
    <p:sldId id="319" r:id="rId10"/>
    <p:sldId id="302" r:id="rId11"/>
    <p:sldId id="264" r:id="rId12"/>
    <p:sldId id="312" r:id="rId13"/>
    <p:sldId id="322" r:id="rId14"/>
    <p:sldId id="320" r:id="rId15"/>
    <p:sldId id="266" r:id="rId16"/>
    <p:sldId id="321" r:id="rId17"/>
    <p:sldId id="317" r:id="rId18"/>
    <p:sldId id="267" r:id="rId19"/>
    <p:sldId id="282" r:id="rId20"/>
    <p:sldId id="306" r:id="rId21"/>
    <p:sldId id="304" r:id="rId22"/>
    <p:sldId id="262" r:id="rId23"/>
    <p:sldId id="292" r:id="rId24"/>
    <p:sldId id="272" r:id="rId25"/>
    <p:sldId id="268" r:id="rId26"/>
    <p:sldId id="269" r:id="rId27"/>
    <p:sldId id="270" r:id="rId28"/>
    <p:sldId id="271" r:id="rId29"/>
    <p:sldId id="273" r:id="rId30"/>
    <p:sldId id="284" r:id="rId31"/>
    <p:sldId id="285" r:id="rId32"/>
    <p:sldId id="287" r:id="rId33"/>
    <p:sldId id="275" r:id="rId34"/>
    <p:sldId id="289" r:id="rId35"/>
    <p:sldId id="314" r:id="rId36"/>
    <p:sldId id="316" r:id="rId37"/>
    <p:sldId id="291" r:id="rId3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vin, Leah (MCSS)" initials="LL" lastIdx="2" clrIdx="0"/>
  <p:cmAuthor id="7" name="Krysmanski, Cynthia" initials="CK" lastIdx="1" clrIdx="7"/>
  <p:cmAuthor id="1" name="Krysmanski, Cynthia (MCSS)" initials="KC(" lastIdx="9" clrIdx="1"/>
  <p:cmAuthor id="8" name="Loomis, Emily (MCSS)" initials="LE(" lastIdx="1" clrIdx="8"/>
  <p:cmAuthor id="2" name="Shull, Marian (MCSS)" initials="MS" lastIdx="2" clrIdx="2"/>
  <p:cmAuthor id="3" name="Rideout, Sandy (MCSS)" initials="RS(" lastIdx="2" clrIdx="3"/>
  <p:cmAuthor id="4" name="Guerreiro, Sylvie (MCSS)" initials="GS(" lastIdx="13" clrIdx="4"/>
  <p:cmAuthor id="5" name="Wise-Arron, Ava (MCSS)" initials="awa" lastIdx="4" clrIdx="5"/>
  <p:cmAuthor id="6" name="Munoz, Sonia (MCSS)" initials="MS(" lastIdx="4"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CC0099"/>
    <a:srgbClr val="FF99FF"/>
    <a:srgbClr val="99FF66"/>
    <a:srgbClr val="2C8927"/>
    <a:srgbClr val="57585A"/>
    <a:srgbClr val="E0F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9404" autoAdjust="0"/>
    <p:restoredTop sz="95252" autoAdjust="0"/>
  </p:normalViewPr>
  <p:slideViewPr>
    <p:cSldViewPr>
      <p:cViewPr>
        <p:scale>
          <a:sx n="100" d="100"/>
          <a:sy n="100" d="100"/>
        </p:scale>
        <p:origin x="-1944" y="-4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82"/>
    </p:cViewPr>
  </p:sorterViewPr>
  <p:notesViewPr>
    <p:cSldViewPr showGuides="1">
      <p:cViewPr varScale="1">
        <p:scale>
          <a:sx n="85" d="100"/>
          <a:sy n="85" d="100"/>
        </p:scale>
        <p:origin x="-3774" y="-96"/>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b="1" i="0" u="none" strike="noStrike" baseline="0">
                <a:solidFill>
                  <a:srgbClr val="000000"/>
                </a:solidFill>
                <a:latin typeface="Calibri"/>
                <a:ea typeface="Calibri"/>
                <a:cs typeface="Calibri"/>
              </a:defRPr>
            </a:pPr>
            <a:r>
              <a:rPr lang="en-CA" sz="2200" dirty="0"/>
              <a:t>ODSP Cases by Type of Primary Disability, June 2017</a:t>
            </a:r>
          </a:p>
        </c:rich>
      </c:tx>
      <c:layout>
        <c:manualLayout>
          <c:xMode val="edge"/>
          <c:yMode val="edge"/>
          <c:x val="0.16327974387816907"/>
          <c:y val="4.034291477559254E-3"/>
        </c:manualLayout>
      </c:layout>
      <c:overlay val="1"/>
      <c:spPr>
        <a:noFill/>
        <a:ln w="25400">
          <a:noFill/>
        </a:ln>
      </c:spPr>
    </c:title>
    <c:autoTitleDeleted val="0"/>
    <c:view3D>
      <c:rotX val="70"/>
      <c:rotY val="0"/>
      <c:rAngAx val="0"/>
      <c:perspective val="20"/>
    </c:view3D>
    <c:floor>
      <c:thickness val="0"/>
    </c:floor>
    <c:sideWall>
      <c:thickness val="0"/>
    </c:sideWall>
    <c:backWall>
      <c:thickness val="0"/>
    </c:backWall>
    <c:plotArea>
      <c:layout>
        <c:manualLayout>
          <c:layoutTarget val="inner"/>
          <c:xMode val="edge"/>
          <c:yMode val="edge"/>
          <c:x val="0.21421718439041271"/>
          <c:y val="0.19831719219666377"/>
          <c:w val="0.64599128955034468"/>
          <c:h val="0.59540186069782119"/>
        </c:manualLayout>
      </c:layout>
      <c:pie3DChart>
        <c:varyColors val="1"/>
        <c:ser>
          <c:idx val="0"/>
          <c:order val="0"/>
          <c:spPr>
            <a:ln>
              <a:solidFill>
                <a:schemeClr val="tx1"/>
              </a:solidFill>
            </a:ln>
            <a:effectLst>
              <a:innerShdw blurRad="63500" dist="50800" dir="5400000">
                <a:prstClr val="black">
                  <a:alpha val="50000"/>
                </a:prstClr>
              </a:innerShdw>
            </a:effectLst>
            <a:scene3d>
              <a:camera prst="orthographicFront"/>
              <a:lightRig rig="threePt" dir="t"/>
            </a:scene3d>
            <a:sp3d/>
          </c:spPr>
          <c:explosion val="25"/>
          <c:dPt>
            <c:idx val="0"/>
            <c:bubble3D val="0"/>
            <c:spPr>
              <a:solidFill>
                <a:srgbClr val="0070C0"/>
              </a:solidFill>
              <a:ln>
                <a:solidFill>
                  <a:schemeClr val="tx1"/>
                </a:solidFill>
              </a:ln>
              <a:effectLst>
                <a:innerShdw blurRad="63500" dist="50800" dir="5400000">
                  <a:prstClr val="black">
                    <a:alpha val="50000"/>
                  </a:prstClr>
                </a:innerShdw>
              </a:effectLst>
              <a:scene3d>
                <a:camera prst="orthographicFront"/>
                <a:lightRig rig="threePt" dir="t"/>
              </a:scene3d>
              <a:sp3d/>
            </c:spPr>
          </c:dPt>
          <c:dPt>
            <c:idx val="1"/>
            <c:bubble3D val="0"/>
            <c:spPr>
              <a:solidFill>
                <a:schemeClr val="accent2">
                  <a:lumMod val="75000"/>
                </a:schemeClr>
              </a:solidFill>
              <a:ln>
                <a:solidFill>
                  <a:schemeClr val="tx1"/>
                </a:solidFill>
              </a:ln>
              <a:effectLst>
                <a:innerShdw blurRad="63500" dist="50800" dir="5400000">
                  <a:prstClr val="black">
                    <a:alpha val="50000"/>
                  </a:prstClr>
                </a:innerShdw>
              </a:effectLst>
              <a:scene3d>
                <a:camera prst="orthographicFront"/>
                <a:lightRig rig="threePt" dir="t"/>
              </a:scene3d>
              <a:sp3d/>
            </c:spPr>
          </c:dPt>
          <c:dPt>
            <c:idx val="2"/>
            <c:bubble3D val="0"/>
            <c:spPr>
              <a:solidFill>
                <a:srgbClr val="00B050"/>
              </a:solidFill>
              <a:ln>
                <a:solidFill>
                  <a:schemeClr val="tx1"/>
                </a:solidFill>
              </a:ln>
              <a:effectLst>
                <a:innerShdw blurRad="63500" dist="50800" dir="5400000">
                  <a:prstClr val="black">
                    <a:alpha val="50000"/>
                  </a:prstClr>
                </a:innerShdw>
              </a:effectLst>
              <a:scene3d>
                <a:camera prst="orthographicFront"/>
                <a:lightRig rig="threePt" dir="t"/>
              </a:scene3d>
              <a:sp3d/>
            </c:spPr>
          </c:dPt>
          <c:dPt>
            <c:idx val="3"/>
            <c:bubble3D val="0"/>
            <c:spPr>
              <a:solidFill>
                <a:srgbClr val="9999FF"/>
              </a:solidFill>
              <a:ln>
                <a:solidFill>
                  <a:schemeClr val="tx1"/>
                </a:solidFill>
              </a:ln>
              <a:effectLst>
                <a:innerShdw blurRad="63500" dist="50800" dir="5400000">
                  <a:prstClr val="black">
                    <a:alpha val="50000"/>
                  </a:prstClr>
                </a:innerShdw>
              </a:effectLst>
              <a:scene3d>
                <a:camera prst="orthographicFront"/>
                <a:lightRig rig="threePt" dir="t"/>
              </a:scene3d>
              <a:sp3d/>
            </c:spPr>
          </c:dPt>
          <c:dPt>
            <c:idx val="4"/>
            <c:bubble3D val="0"/>
            <c:spPr>
              <a:solidFill>
                <a:schemeClr val="bg1">
                  <a:lumMod val="75000"/>
                </a:schemeClr>
              </a:solidFill>
              <a:ln>
                <a:solidFill>
                  <a:schemeClr val="tx1"/>
                </a:solidFill>
              </a:ln>
              <a:effectLst>
                <a:innerShdw blurRad="63500" dist="50800" dir="5400000">
                  <a:prstClr val="black">
                    <a:alpha val="50000"/>
                  </a:prstClr>
                </a:innerShdw>
              </a:effectLst>
              <a:scene3d>
                <a:camera prst="orthographicFront"/>
                <a:lightRig rig="threePt" dir="t"/>
              </a:scene3d>
              <a:sp3d/>
            </c:spPr>
          </c:dPt>
          <c:dPt>
            <c:idx val="5"/>
            <c:bubble3D val="0"/>
            <c:spPr>
              <a:solidFill>
                <a:schemeClr val="accent6">
                  <a:lumMod val="75000"/>
                </a:schemeClr>
              </a:solidFill>
              <a:ln>
                <a:solidFill>
                  <a:schemeClr val="tx1"/>
                </a:solidFill>
              </a:ln>
              <a:effectLst>
                <a:innerShdw blurRad="63500" dist="50800" dir="5400000">
                  <a:prstClr val="black">
                    <a:alpha val="50000"/>
                  </a:prstClr>
                </a:innerShdw>
              </a:effectLst>
              <a:scene3d>
                <a:camera prst="orthographicFront"/>
                <a:lightRig rig="threePt" dir="t"/>
              </a:scene3d>
              <a:sp3d/>
            </c:spPr>
          </c:dPt>
          <c:dPt>
            <c:idx val="6"/>
            <c:bubble3D val="0"/>
            <c:spPr>
              <a:solidFill>
                <a:schemeClr val="accent1">
                  <a:lumMod val="60000"/>
                  <a:lumOff val="40000"/>
                </a:schemeClr>
              </a:solidFill>
              <a:ln>
                <a:solidFill>
                  <a:schemeClr val="tx1"/>
                </a:solidFill>
              </a:ln>
              <a:effectLst>
                <a:innerShdw blurRad="63500" dist="50800" dir="5400000">
                  <a:prstClr val="black">
                    <a:alpha val="50000"/>
                  </a:prstClr>
                </a:innerShdw>
              </a:effectLst>
              <a:scene3d>
                <a:camera prst="orthographicFront"/>
                <a:lightRig rig="threePt" dir="t"/>
              </a:scene3d>
              <a:sp3d/>
            </c:spPr>
          </c:dPt>
          <c:dLbls>
            <c:dLbl>
              <c:idx val="0"/>
              <c:layout>
                <c:manualLayout>
                  <c:x val="1.9790026246719161E-2"/>
                  <c:y val="1.0019496428301983E-2"/>
                </c:manualLayout>
              </c:layout>
              <c:dLblPos val="bestFit"/>
              <c:showLegendKey val="1"/>
              <c:showVal val="0"/>
              <c:showCatName val="1"/>
              <c:showSerName val="0"/>
              <c:showPercent val="1"/>
              <c:showBubbleSize val="0"/>
              <c:extLst>
                <c:ext xmlns:c15="http://schemas.microsoft.com/office/drawing/2012/chart" uri="{CE6537A1-D6FC-4f65-9D91-7224C49458BB}">
                  <c15:layout/>
                </c:ext>
              </c:extLst>
            </c:dLbl>
            <c:dLbl>
              <c:idx val="1"/>
              <c:layout>
                <c:manualLayout>
                  <c:x val="2.1270341207349081E-2"/>
                  <c:y val="-3.9759054323958369E-2"/>
                </c:manualLayout>
              </c:layout>
              <c:dLblPos val="bestFit"/>
              <c:showLegendKey val="1"/>
              <c:showVal val="0"/>
              <c:showCatName val="1"/>
              <c:showSerName val="0"/>
              <c:showPercent val="1"/>
              <c:showBubbleSize val="0"/>
              <c:extLst>
                <c:ext xmlns:c15="http://schemas.microsoft.com/office/drawing/2012/chart" uri="{CE6537A1-D6FC-4f65-9D91-7224C49458BB}">
                  <c15:layout/>
                </c:ext>
              </c:extLst>
            </c:dLbl>
            <c:dLbl>
              <c:idx val="2"/>
              <c:layout>
                <c:manualLayout>
                  <c:x val="0.12929318450578292"/>
                  <c:y val="-1.4258202596082448E-3"/>
                </c:manualLayout>
              </c:layout>
              <c:dLblPos val="bestFit"/>
              <c:showLegendKey val="1"/>
              <c:showVal val="0"/>
              <c:showCatName val="1"/>
              <c:showSerName val="0"/>
              <c:showPercent val="1"/>
              <c:showBubbleSize val="0"/>
              <c:extLst>
                <c:ext xmlns:c15="http://schemas.microsoft.com/office/drawing/2012/chart" uri="{CE6537A1-D6FC-4f65-9D91-7224C49458BB}">
                  <c15:layout/>
                </c:ext>
              </c:extLst>
            </c:dLbl>
            <c:dLbl>
              <c:idx val="3"/>
              <c:layout>
                <c:manualLayout>
                  <c:x val="2.355063309394018E-2"/>
                  <c:y val="6.7880289547770215E-2"/>
                </c:manualLayout>
              </c:layout>
              <c:dLblPos val="bestFit"/>
              <c:showLegendKey val="1"/>
              <c:showVal val="0"/>
              <c:showCatName val="1"/>
              <c:showSerName val="0"/>
              <c:showPercent val="1"/>
              <c:showBubbleSize val="0"/>
              <c:extLst>
                <c:ext xmlns:c15="http://schemas.microsoft.com/office/drawing/2012/chart" uri="{CE6537A1-D6FC-4f65-9D91-7224C49458BB}">
                  <c15:layout/>
                </c:ext>
              </c:extLst>
            </c:dLbl>
            <c:dLbl>
              <c:idx val="4"/>
              <c:layout>
                <c:manualLayout>
                  <c:x val="-1.3204225352112676E-2"/>
                  <c:y val="2.1333422521213974E-3"/>
                </c:manualLayout>
              </c:layout>
              <c:dLblPos val="bestFit"/>
              <c:showLegendKey val="1"/>
              <c:showVal val="0"/>
              <c:showCatName val="1"/>
              <c:showSerName val="0"/>
              <c:showPercent val="1"/>
              <c:showBubbleSize val="0"/>
              <c:extLst>
                <c:ext xmlns:c15="http://schemas.microsoft.com/office/drawing/2012/chart" uri="{CE6537A1-D6FC-4f65-9D91-7224C49458BB}">
                  <c15:layout/>
                </c:ext>
              </c:extLst>
            </c:dLbl>
            <c:dLbl>
              <c:idx val="5"/>
              <c:layout>
                <c:manualLayout>
                  <c:x val="0"/>
                  <c:y val="2.1656728588538452E-3"/>
                </c:manualLayout>
              </c:layout>
              <c:dLblPos val="bestFit"/>
              <c:showLegendKey val="1"/>
              <c:showVal val="0"/>
              <c:showCatName val="1"/>
              <c:showSerName val="0"/>
              <c:showPercent val="1"/>
              <c:showBubbleSize val="0"/>
              <c:extLst>
                <c:ext xmlns:c15="http://schemas.microsoft.com/office/drawing/2012/chart" uri="{CE6537A1-D6FC-4f65-9D91-7224C49458BB}">
                  <c15:layout/>
                </c:ext>
              </c:extLst>
            </c:dLbl>
            <c:dLbl>
              <c:idx val="6"/>
              <c:layout>
                <c:manualLayout>
                  <c:x val="-3.0177035562862307E-2"/>
                  <c:y val="4.9361303362041925E-3"/>
                </c:manualLayout>
              </c:layout>
              <c:dLblPos val="bestFit"/>
              <c:showLegendKey val="1"/>
              <c:showVal val="0"/>
              <c:showCatName val="1"/>
              <c:showSerName val="0"/>
              <c:showPercent val="1"/>
              <c:showBubbleSize val="0"/>
              <c:extLst>
                <c:ext xmlns:c15="http://schemas.microsoft.com/office/drawing/2012/chart" uri="{CE6537A1-D6FC-4f65-9D91-7224C49458BB}">
                  <c15:layout/>
                </c:ext>
              </c:extLst>
            </c:dLbl>
            <c:spPr>
              <a:noFill/>
              <a:ln w="25400">
                <a:noFill/>
              </a:ln>
            </c:spPr>
            <c:txPr>
              <a:bodyPr/>
              <a:lstStyle/>
              <a:p>
                <a:pPr>
                  <a:defRPr sz="1200" baseline="0">
                    <a:latin typeface="Verdana" pitchFamily="34" charset="0"/>
                  </a:defRPr>
                </a:pPr>
                <a:endParaRPr lang="en-US"/>
              </a:p>
            </c:txPr>
            <c:dLblPos val="bestFit"/>
            <c:showLegendKey val="1"/>
            <c:showVal val="0"/>
            <c:showCatName val="1"/>
            <c:showSerName val="0"/>
            <c:showPercent val="1"/>
            <c:showBubbleSize val="0"/>
            <c:showLeaderLines val="0"/>
            <c:extLst>
              <c:ext xmlns:c15="http://schemas.microsoft.com/office/drawing/2012/chart" uri="{CE6537A1-D6FC-4f65-9D91-7224C49458BB}"/>
            </c:extLst>
          </c:dLbls>
          <c:cat>
            <c:strRef>
              <c:f>'Monthly Disability Type'!$B$3:$H$3</c:f>
              <c:strCache>
                <c:ptCount val="7"/>
                <c:pt idx="0">
                  <c:v>Psychoses, e.g., Schizophrenia</c:v>
                </c:pt>
                <c:pt idx="1">
                  <c:v>Neuroses, e.g., Depression</c:v>
                </c:pt>
                <c:pt idx="2">
                  <c:v>Developmental Delay, e.g., Down syndrome</c:v>
                </c:pt>
                <c:pt idx="3">
                  <c:v>Diseases of the Nervous System, e.g., Parkinson disease</c:v>
                </c:pt>
                <c:pt idx="4">
                  <c:v>Diseases of the Circulatory System</c:v>
                </c:pt>
                <c:pt idx="5">
                  <c:v>Diseases of the Musculoskeletal System</c:v>
                </c:pt>
                <c:pt idx="6">
                  <c:v>Other Physical Illnesses</c:v>
                </c:pt>
              </c:strCache>
            </c:strRef>
          </c:cat>
          <c:val>
            <c:numRef>
              <c:f>'Monthly Disability Type'!$B$138:$H$138</c:f>
              <c:numCache>
                <c:formatCode>_-* #,##0_-;\-* #,##0_-;_-* "-"??_-;_-@_-</c:formatCode>
                <c:ptCount val="7"/>
                <c:pt idx="0">
                  <c:v>75275</c:v>
                </c:pt>
                <c:pt idx="1">
                  <c:v>62348</c:v>
                </c:pt>
                <c:pt idx="2">
                  <c:v>64122</c:v>
                </c:pt>
                <c:pt idx="3">
                  <c:v>30636</c:v>
                </c:pt>
                <c:pt idx="4">
                  <c:v>10335</c:v>
                </c:pt>
                <c:pt idx="5">
                  <c:v>40196</c:v>
                </c:pt>
                <c:pt idx="6">
                  <c:v>51078</c:v>
                </c:pt>
              </c:numCache>
            </c:numRef>
          </c:val>
        </c:ser>
        <c:dLbls>
          <c:showLegendKey val="0"/>
          <c:showVal val="0"/>
          <c:showCatName val="0"/>
          <c:showSerName val="0"/>
          <c:showPercent val="0"/>
          <c:showBubbleSize val="0"/>
          <c:showLeaderLines val="0"/>
        </c:dLbls>
      </c:pie3DChart>
      <c:spPr>
        <a:noFill/>
        <a:ln w="25400">
          <a:noFill/>
        </a:ln>
      </c:spPr>
    </c:plotArea>
    <c:plotVisOnly val="1"/>
    <c:dispBlanksAs val="zero"/>
    <c:showDLblsOverMax val="0"/>
  </c:chart>
  <c:spPr>
    <a:scene3d>
      <a:camera prst="orthographicFront"/>
      <a:lightRig rig="threePt" dir="t"/>
    </a:scene3d>
    <a:sp3d prstMaterial="matte"/>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60"/>
      <c:rotY val="40"/>
      <c:rAngAx val="0"/>
      <c:perspective val="10"/>
    </c:view3D>
    <c:floor>
      <c:thickness val="0"/>
    </c:floor>
    <c:sideWall>
      <c:thickness val="0"/>
    </c:sideWall>
    <c:backWall>
      <c:thickness val="0"/>
    </c:backWall>
    <c:plotArea>
      <c:layout>
        <c:manualLayout>
          <c:layoutTarget val="inner"/>
          <c:xMode val="edge"/>
          <c:yMode val="edge"/>
          <c:x val="2.104916572928384E-2"/>
          <c:y val="7.3286952144680548E-2"/>
          <c:w val="0.94638778960920045"/>
          <c:h val="0.79279400640698061"/>
        </c:manualLayout>
      </c:layout>
      <c:pie3DChart>
        <c:varyColors val="1"/>
        <c:ser>
          <c:idx val="0"/>
          <c:order val="0"/>
          <c:tx>
            <c:strRef>
              <c:f>'Work sheet'!$D$2</c:f>
              <c:strCache>
                <c:ptCount val="1"/>
                <c:pt idx="0">
                  <c:v>ODSP</c:v>
                </c:pt>
              </c:strCache>
            </c:strRef>
          </c:tx>
          <c:spPr>
            <a:ln>
              <a:solidFill>
                <a:schemeClr val="tx1"/>
              </a:solidFill>
            </a:ln>
          </c:spPr>
          <c:explosion val="25"/>
          <c:dPt>
            <c:idx val="0"/>
            <c:bubble3D val="0"/>
            <c:spPr>
              <a:solidFill>
                <a:srgbClr val="1160FF"/>
              </a:solidFill>
              <a:ln>
                <a:solidFill>
                  <a:schemeClr val="tx1"/>
                </a:solidFill>
              </a:ln>
            </c:spPr>
          </c:dPt>
          <c:dPt>
            <c:idx val="1"/>
            <c:bubble3D val="0"/>
            <c:spPr>
              <a:solidFill>
                <a:srgbClr val="00A44A"/>
              </a:solidFill>
              <a:ln>
                <a:solidFill>
                  <a:schemeClr val="tx1"/>
                </a:solidFill>
              </a:ln>
            </c:spPr>
          </c:dPt>
          <c:dPt>
            <c:idx val="2"/>
            <c:bubble3D val="0"/>
            <c:spPr>
              <a:solidFill>
                <a:schemeClr val="accent6">
                  <a:lumMod val="75000"/>
                </a:schemeClr>
              </a:solidFill>
              <a:ln>
                <a:solidFill>
                  <a:schemeClr val="tx1"/>
                </a:solidFill>
              </a:ln>
            </c:spPr>
          </c:dPt>
          <c:dPt>
            <c:idx val="3"/>
            <c:bubble3D val="0"/>
            <c:spPr>
              <a:solidFill>
                <a:schemeClr val="bg1">
                  <a:lumMod val="75000"/>
                </a:schemeClr>
              </a:solidFill>
              <a:ln>
                <a:solidFill>
                  <a:schemeClr val="tx1"/>
                </a:solidFill>
              </a:ln>
            </c:spPr>
          </c:dPt>
          <c:dLbls>
            <c:dLbl>
              <c:idx val="0"/>
              <c:layout>
                <c:manualLayout>
                  <c:x val="-2.7084204150920988E-2"/>
                  <c:y val="-0.13304947947614651"/>
                </c:manualLayout>
              </c:layout>
              <c:dLblPos val="bestFit"/>
              <c:showLegendKey val="1"/>
              <c:showVal val="0"/>
              <c:showCatName val="1"/>
              <c:showSerName val="0"/>
              <c:showPercent val="1"/>
              <c:showBubbleSize val="0"/>
              <c:extLst>
                <c:ext xmlns:c15="http://schemas.microsoft.com/office/drawing/2012/chart" uri="{CE6537A1-D6FC-4f65-9D91-7224C49458BB}">
                  <c15:layout/>
                </c:ext>
              </c:extLst>
            </c:dLbl>
            <c:dLbl>
              <c:idx val="1"/>
              <c:layout>
                <c:manualLayout>
                  <c:x val="1.5228721409823773E-2"/>
                  <c:y val="-4.1095890410958902E-2"/>
                </c:manualLayout>
              </c:layout>
              <c:dLblPos val="bestFit"/>
              <c:showLegendKey val="1"/>
              <c:showVal val="0"/>
              <c:showCatName val="1"/>
              <c:showSerName val="0"/>
              <c:showPercent val="1"/>
              <c:showBubbleSize val="0"/>
              <c:extLst>
                <c:ext xmlns:c15="http://schemas.microsoft.com/office/drawing/2012/chart" uri="{CE6537A1-D6FC-4f65-9D91-7224C49458BB}">
                  <c15:layout/>
                </c:ext>
              </c:extLst>
            </c:dLbl>
            <c:dLbl>
              <c:idx val="2"/>
              <c:layout>
                <c:manualLayout>
                  <c:x val="-2.7014356366076003E-2"/>
                  <c:y val="0.12765992339619758"/>
                </c:manualLayout>
              </c:layout>
              <c:dLblPos val="bestFit"/>
              <c:showLegendKey val="1"/>
              <c:showVal val="0"/>
              <c:showCatName val="1"/>
              <c:showSerName val="0"/>
              <c:showPercent val="1"/>
              <c:showBubbleSize val="0"/>
              <c:extLst>
                <c:ext xmlns:c15="http://schemas.microsoft.com/office/drawing/2012/chart" uri="{CE6537A1-D6FC-4f65-9D91-7224C49458BB}">
                  <c15:layout/>
                </c:ext>
              </c:extLst>
            </c:dLbl>
            <c:dLbl>
              <c:idx val="3"/>
              <c:layout>
                <c:manualLayout>
                  <c:x val="-2.4495849935856462E-2"/>
                  <c:y val="-0.15572641097509513"/>
                </c:manualLayout>
              </c:layout>
              <c:dLblPos val="bestFit"/>
              <c:showLegendKey val="1"/>
              <c:showVal val="0"/>
              <c:showCatName val="1"/>
              <c:showSerName val="0"/>
              <c:showPercent val="1"/>
              <c:showBubbleSize val="0"/>
              <c:extLst>
                <c:ext xmlns:c15="http://schemas.microsoft.com/office/drawing/2012/chart" uri="{CE6537A1-D6FC-4f65-9D91-7224C49458BB}"/>
              </c:extLst>
            </c:dLbl>
            <c:spPr>
              <a:noFill/>
            </c:spPr>
            <c:txPr>
              <a:bodyPr/>
              <a:lstStyle/>
              <a:p>
                <a:pPr>
                  <a:defRPr sz="1400"/>
                </a:pPr>
                <a:endParaRPr lang="en-US"/>
              </a:p>
            </c:txPr>
            <c:dLblPos val="bestFit"/>
            <c:showLegendKey val="1"/>
            <c:showVal val="0"/>
            <c:showCatName val="1"/>
            <c:showSerName val="0"/>
            <c:showPercent val="1"/>
            <c:showBubbleSize val="0"/>
            <c:showLeaderLines val="0"/>
            <c:extLst>
              <c:ext xmlns:c15="http://schemas.microsoft.com/office/drawing/2012/chart" uri="{CE6537A1-D6FC-4f65-9D91-7224C49458BB}"/>
            </c:extLst>
          </c:dLbls>
          <c:cat>
            <c:strRef>
              <c:f>'Work sheet'!$B$47:$B$49</c:f>
              <c:strCache>
                <c:ptCount val="3"/>
                <c:pt idx="0">
                  <c:v>1 to 35</c:v>
                </c:pt>
                <c:pt idx="1">
                  <c:v>36-59</c:v>
                </c:pt>
                <c:pt idx="2">
                  <c:v>60+</c:v>
                </c:pt>
              </c:strCache>
            </c:strRef>
          </c:cat>
          <c:val>
            <c:numRef>
              <c:f>'Work sheet'!$D$47:$D$49</c:f>
              <c:numCache>
                <c:formatCode>#,##0</c:formatCode>
                <c:ptCount val="3"/>
                <c:pt idx="0">
                  <c:v>75595</c:v>
                </c:pt>
                <c:pt idx="1">
                  <c:v>40463</c:v>
                </c:pt>
                <c:pt idx="2">
                  <c:v>240039</c:v>
                </c:pt>
              </c:numCache>
            </c:numRef>
          </c:val>
        </c:ser>
        <c:dLbls>
          <c:showLegendKey val="0"/>
          <c:showVal val="0"/>
          <c:showCatName val="1"/>
          <c:showSerName val="0"/>
          <c:showPercent val="1"/>
          <c:showBubbleSize val="0"/>
          <c:showLeaderLines val="0"/>
        </c:dLbls>
      </c:pie3DChart>
      <c:spPr>
        <a:noFill/>
        <a:ln>
          <a:noFill/>
        </a:ln>
      </c:spPr>
    </c:plotArea>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01D31F-2BB5-4D96-85A7-7E374D44D547}" type="doc">
      <dgm:prSet loTypeId="urn:diagrams.loki3.com/VaryingWidthList+Icon" loCatId="list" qsTypeId="urn:microsoft.com/office/officeart/2005/8/quickstyle/simple3" qsCatId="simple" csTypeId="urn:microsoft.com/office/officeart/2005/8/colors/accent1_2" csCatId="accent1" phldr="1"/>
      <dgm:spPr/>
    </dgm:pt>
    <dgm:pt modelId="{9792D572-0247-45B0-878F-EC5B336C82D2}">
      <dgm:prSet phldrT="[Text]" custT="1"/>
      <dgm:spPr>
        <a:gradFill flip="none" rotWithShape="0">
          <a:gsLst>
            <a:gs pos="0">
              <a:srgbClr val="2C8927">
                <a:tint val="66000"/>
                <a:satMod val="160000"/>
              </a:srgbClr>
            </a:gs>
            <a:gs pos="50000">
              <a:srgbClr val="2C8927">
                <a:tint val="44500"/>
                <a:satMod val="160000"/>
              </a:srgbClr>
            </a:gs>
            <a:gs pos="100000">
              <a:srgbClr val="2C8927">
                <a:tint val="23500"/>
                <a:satMod val="160000"/>
              </a:srgbClr>
            </a:gs>
          </a:gsLst>
          <a:path path="circle">
            <a:fillToRect l="50000" t="50000" r="50000" b="50000"/>
          </a:path>
          <a:tileRect/>
        </a:gradFill>
      </dgm:spPr>
      <dgm:t>
        <a:bodyPr/>
        <a:lstStyle/>
        <a:p>
          <a:r>
            <a:rPr lang="en-CA" sz="1800" dirty="0" smtClean="0"/>
            <a:t>The first $200 of individuals’ </a:t>
          </a:r>
          <a:r>
            <a:rPr lang="en-CA" sz="1800" dirty="0" smtClean="0">
              <a:solidFill>
                <a:schemeClr val="tx1"/>
              </a:solidFill>
            </a:rPr>
            <a:t>monthly after-tax earnings w</a:t>
          </a:r>
          <a:r>
            <a:rPr lang="en-CA" sz="1800" dirty="0" smtClean="0"/>
            <a:t>on’t affect the amount of their ODSP.</a:t>
          </a:r>
          <a:endParaRPr lang="en-CA" sz="1800" dirty="0"/>
        </a:p>
      </dgm:t>
    </dgm:pt>
    <dgm:pt modelId="{4989CB9C-2ACF-44A8-ADC4-2E7D5F81AA4D}" type="parTrans" cxnId="{71B65296-9A57-442D-AACB-CF9449400824}">
      <dgm:prSet/>
      <dgm:spPr/>
      <dgm:t>
        <a:bodyPr/>
        <a:lstStyle/>
        <a:p>
          <a:endParaRPr lang="en-CA" sz="1800"/>
        </a:p>
      </dgm:t>
    </dgm:pt>
    <dgm:pt modelId="{62562713-90B2-4E2B-9971-BB525A350F18}" type="sibTrans" cxnId="{71B65296-9A57-442D-AACB-CF9449400824}">
      <dgm:prSet/>
      <dgm:spPr/>
      <dgm:t>
        <a:bodyPr/>
        <a:lstStyle/>
        <a:p>
          <a:endParaRPr lang="en-CA" sz="1800"/>
        </a:p>
      </dgm:t>
    </dgm:pt>
    <dgm:pt modelId="{971703E2-CB4B-4C42-9EA9-5D3019EBCEAF}">
      <dgm:prSet phldrT="[Text]" custT="1"/>
      <dgm:spPr>
        <a:gradFill flip="none" rotWithShape="0">
          <a:gsLst>
            <a:gs pos="0">
              <a:srgbClr val="2C8927">
                <a:tint val="66000"/>
                <a:satMod val="160000"/>
              </a:srgbClr>
            </a:gs>
            <a:gs pos="50000">
              <a:srgbClr val="2C8927">
                <a:tint val="44500"/>
                <a:satMod val="160000"/>
              </a:srgbClr>
            </a:gs>
            <a:gs pos="100000">
              <a:srgbClr val="2C8927">
                <a:tint val="23500"/>
                <a:satMod val="160000"/>
              </a:srgbClr>
            </a:gs>
          </a:gsLst>
          <a:path path="circle">
            <a:fillToRect l="50000" t="50000" r="50000" b="50000"/>
          </a:path>
          <a:tileRect/>
        </a:gradFill>
      </dgm:spPr>
      <dgm:t>
        <a:bodyPr/>
        <a:lstStyle/>
        <a:p>
          <a:r>
            <a:rPr lang="en-CA" sz="1800" dirty="0" smtClean="0"/>
            <a:t>Some disability-related work expenses can also reduce the amount that is deducted from an individual’s ODSP.</a:t>
          </a:r>
          <a:endParaRPr lang="en-CA" sz="1800" dirty="0"/>
        </a:p>
      </dgm:t>
    </dgm:pt>
    <dgm:pt modelId="{CC513CE6-D7FB-4939-B056-3A96931651FC}" type="parTrans" cxnId="{107EEB4B-F803-4C75-ACCB-C0FA28F3294B}">
      <dgm:prSet/>
      <dgm:spPr/>
      <dgm:t>
        <a:bodyPr/>
        <a:lstStyle/>
        <a:p>
          <a:endParaRPr lang="en-CA" sz="1800"/>
        </a:p>
      </dgm:t>
    </dgm:pt>
    <dgm:pt modelId="{42BD3927-01F2-404D-9257-89BC467ADD09}" type="sibTrans" cxnId="{107EEB4B-F803-4C75-ACCB-C0FA28F3294B}">
      <dgm:prSet/>
      <dgm:spPr/>
      <dgm:t>
        <a:bodyPr/>
        <a:lstStyle/>
        <a:p>
          <a:endParaRPr lang="en-CA" sz="1800"/>
        </a:p>
      </dgm:t>
    </dgm:pt>
    <dgm:pt modelId="{705B005E-D288-4E4F-8BA0-FC8CFFCBF3E7}">
      <dgm:prSet custT="1"/>
      <dgm:spPr>
        <a:gradFill flip="none" rotWithShape="0">
          <a:gsLst>
            <a:gs pos="0">
              <a:srgbClr val="2C8927">
                <a:tint val="66000"/>
                <a:satMod val="160000"/>
              </a:srgbClr>
            </a:gs>
            <a:gs pos="50000">
              <a:srgbClr val="2C8927">
                <a:tint val="44500"/>
                <a:satMod val="160000"/>
              </a:srgbClr>
            </a:gs>
            <a:gs pos="100000">
              <a:srgbClr val="2C8927">
                <a:tint val="23500"/>
                <a:satMod val="160000"/>
              </a:srgbClr>
            </a:gs>
          </a:gsLst>
          <a:path path="circle">
            <a:fillToRect l="50000" t="50000" r="50000" b="50000"/>
          </a:path>
          <a:tileRect/>
        </a:gradFill>
      </dgm:spPr>
      <dgm:t>
        <a:bodyPr/>
        <a:lstStyle/>
        <a:p>
          <a:r>
            <a:rPr lang="en-CA" sz="1800" dirty="0" smtClean="0"/>
            <a:t>Individuals who are in </a:t>
          </a:r>
          <a:r>
            <a:rPr lang="en-CA" sz="1800" dirty="0" smtClean="0">
              <a:solidFill>
                <a:schemeClr val="tx1"/>
              </a:solidFill>
            </a:rPr>
            <a:t>post-secondary school full-time can keep any earnings without affecting ODSP. </a:t>
          </a:r>
          <a:endParaRPr lang="en-CA" sz="1800" dirty="0">
            <a:solidFill>
              <a:schemeClr val="tx1"/>
            </a:solidFill>
          </a:endParaRPr>
        </a:p>
      </dgm:t>
    </dgm:pt>
    <dgm:pt modelId="{544814F0-7FE2-4E00-80E4-415670311ACB}" type="parTrans" cxnId="{451AC432-0310-4472-9E14-BD0975511B93}">
      <dgm:prSet/>
      <dgm:spPr/>
      <dgm:t>
        <a:bodyPr/>
        <a:lstStyle/>
        <a:p>
          <a:endParaRPr lang="en-CA" sz="1800"/>
        </a:p>
      </dgm:t>
    </dgm:pt>
    <dgm:pt modelId="{CCCDF66F-8F56-49C7-8ADA-A7770EFF0C61}" type="sibTrans" cxnId="{451AC432-0310-4472-9E14-BD0975511B93}">
      <dgm:prSet/>
      <dgm:spPr/>
      <dgm:t>
        <a:bodyPr/>
        <a:lstStyle/>
        <a:p>
          <a:endParaRPr lang="en-CA" sz="1800"/>
        </a:p>
      </dgm:t>
    </dgm:pt>
    <dgm:pt modelId="{D6D77B9F-12CE-430F-9EC8-BCE0AEF24E6A}">
      <dgm:prSet custT="1"/>
      <dgm:spPr>
        <a:gradFill flip="none" rotWithShape="0">
          <a:gsLst>
            <a:gs pos="0">
              <a:srgbClr val="2C8927">
                <a:tint val="66000"/>
                <a:satMod val="160000"/>
              </a:srgbClr>
            </a:gs>
            <a:gs pos="50000">
              <a:srgbClr val="2C8927">
                <a:tint val="44500"/>
                <a:satMod val="160000"/>
              </a:srgbClr>
            </a:gs>
            <a:gs pos="100000">
              <a:srgbClr val="2C8927">
                <a:tint val="23500"/>
                <a:satMod val="160000"/>
              </a:srgbClr>
            </a:gs>
          </a:gsLst>
          <a:path path="circle">
            <a:fillToRect l="50000" t="50000" r="50000" b="50000"/>
          </a:path>
          <a:tileRect/>
        </a:gradFill>
      </dgm:spPr>
      <dgm:t>
        <a:bodyPr/>
        <a:lstStyle/>
        <a:p>
          <a:r>
            <a:rPr lang="en-CA" sz="1800" dirty="0" smtClean="0"/>
            <a:t>Every dollar individuals earn above $200 only reduces ODSP by 50¢. </a:t>
          </a:r>
          <a:endParaRPr lang="en-CA" sz="1800" dirty="0"/>
        </a:p>
      </dgm:t>
    </dgm:pt>
    <dgm:pt modelId="{B206249F-A50F-4D79-B6DC-AF626F308B30}" type="sibTrans" cxnId="{2D441D90-51AA-4A88-ACC3-CAF45519460E}">
      <dgm:prSet/>
      <dgm:spPr/>
      <dgm:t>
        <a:bodyPr/>
        <a:lstStyle/>
        <a:p>
          <a:endParaRPr lang="en-CA" sz="1800"/>
        </a:p>
      </dgm:t>
    </dgm:pt>
    <dgm:pt modelId="{91A202CE-429B-424C-B078-D22CDC65A036}" type="parTrans" cxnId="{2D441D90-51AA-4A88-ACC3-CAF45519460E}">
      <dgm:prSet/>
      <dgm:spPr/>
      <dgm:t>
        <a:bodyPr/>
        <a:lstStyle/>
        <a:p>
          <a:endParaRPr lang="en-CA" sz="1800"/>
        </a:p>
      </dgm:t>
    </dgm:pt>
    <dgm:pt modelId="{EDE0D951-797F-48BC-A9D1-650E7B1D774E}">
      <dgm:prSet custT="1"/>
      <dgm:spPr>
        <a:gradFill flip="none" rotWithShape="0">
          <a:gsLst>
            <a:gs pos="0">
              <a:srgbClr val="2C8927">
                <a:tint val="66000"/>
                <a:satMod val="160000"/>
              </a:srgbClr>
            </a:gs>
            <a:gs pos="50000">
              <a:srgbClr val="2C8927">
                <a:tint val="44500"/>
                <a:satMod val="160000"/>
              </a:srgbClr>
            </a:gs>
            <a:gs pos="100000">
              <a:srgbClr val="2C8927">
                <a:tint val="23500"/>
                <a:satMod val="160000"/>
              </a:srgbClr>
            </a:gs>
          </a:gsLst>
          <a:path path="circle">
            <a:fillToRect l="50000" t="50000" r="50000" b="50000"/>
          </a:path>
          <a:tileRect/>
        </a:gradFill>
      </dgm:spPr>
      <dgm:t>
        <a:bodyPr/>
        <a:lstStyle/>
        <a:p>
          <a:r>
            <a:rPr lang="en-CA" sz="1800" dirty="0" smtClean="0"/>
            <a:t>Most child care costs can be expensed and reduce the amount that is deducted from ODSP.</a:t>
          </a:r>
          <a:endParaRPr lang="en-CA" sz="1800" dirty="0"/>
        </a:p>
      </dgm:t>
    </dgm:pt>
    <dgm:pt modelId="{E0328E53-3A18-4C51-9573-9F38AEB1EAAF}" type="parTrans" cxnId="{60ABA541-E895-4217-811E-6753EE80C6E4}">
      <dgm:prSet/>
      <dgm:spPr/>
      <dgm:t>
        <a:bodyPr/>
        <a:lstStyle/>
        <a:p>
          <a:endParaRPr lang="en-CA" sz="1800"/>
        </a:p>
      </dgm:t>
    </dgm:pt>
    <dgm:pt modelId="{4B770B66-EC92-4B8C-995A-DD57AE8A0769}" type="sibTrans" cxnId="{60ABA541-E895-4217-811E-6753EE80C6E4}">
      <dgm:prSet/>
      <dgm:spPr/>
      <dgm:t>
        <a:bodyPr/>
        <a:lstStyle/>
        <a:p>
          <a:endParaRPr lang="en-CA" sz="1800"/>
        </a:p>
      </dgm:t>
    </dgm:pt>
    <dgm:pt modelId="{11475032-D86D-41D1-A827-5489F414914C}" type="pres">
      <dgm:prSet presAssocID="{8501D31F-2BB5-4D96-85A7-7E374D44D547}" presName="Name0" presStyleCnt="0">
        <dgm:presLayoutVars>
          <dgm:resizeHandles/>
        </dgm:presLayoutVars>
      </dgm:prSet>
      <dgm:spPr/>
    </dgm:pt>
    <dgm:pt modelId="{5295A315-1249-4E06-9889-2715F04CC5FA}" type="pres">
      <dgm:prSet presAssocID="{9792D572-0247-45B0-878F-EC5B336C82D2}" presName="text" presStyleLbl="node1" presStyleIdx="0" presStyleCnt="5" custScaleX="121612" custScaleY="88771" custLinFactY="282216" custLinFactNeighborY="300000">
        <dgm:presLayoutVars>
          <dgm:bulletEnabled val="1"/>
        </dgm:presLayoutVars>
      </dgm:prSet>
      <dgm:spPr/>
      <dgm:t>
        <a:bodyPr/>
        <a:lstStyle/>
        <a:p>
          <a:endParaRPr lang="en-CA"/>
        </a:p>
      </dgm:t>
    </dgm:pt>
    <dgm:pt modelId="{46C601C8-EFB3-40A1-B527-F75D6A6D4EAF}" type="pres">
      <dgm:prSet presAssocID="{62562713-90B2-4E2B-9971-BB525A350F18}" presName="space" presStyleCnt="0"/>
      <dgm:spPr/>
    </dgm:pt>
    <dgm:pt modelId="{0D9624CE-2939-43B0-A0FF-5B56C5DB6C46}" type="pres">
      <dgm:prSet presAssocID="{D6D77B9F-12CE-430F-9EC8-BCE0AEF24E6A}" presName="text" presStyleLbl="node1" presStyleIdx="1" presStyleCnt="5" custScaleX="149795" custLinFactY="276970" custLinFactNeighborY="300000">
        <dgm:presLayoutVars>
          <dgm:bulletEnabled val="1"/>
        </dgm:presLayoutVars>
      </dgm:prSet>
      <dgm:spPr/>
      <dgm:t>
        <a:bodyPr/>
        <a:lstStyle/>
        <a:p>
          <a:endParaRPr lang="en-CA"/>
        </a:p>
      </dgm:t>
    </dgm:pt>
    <dgm:pt modelId="{FBA1BE2E-B3C5-4356-B1D6-B0393065C13D}" type="pres">
      <dgm:prSet presAssocID="{B206249F-A50F-4D79-B6DC-AF626F308B30}" presName="space" presStyleCnt="0"/>
      <dgm:spPr/>
    </dgm:pt>
    <dgm:pt modelId="{EB1CC590-C6B9-4831-8F4D-9A9CDE1CCAEC}" type="pres">
      <dgm:prSet presAssocID="{705B005E-D288-4E4F-8BA0-FC8CFFCBF3E7}" presName="text" presStyleLbl="node1" presStyleIdx="2" presStyleCnt="5" custScaleX="135872" custLinFactNeighborY="-31098">
        <dgm:presLayoutVars>
          <dgm:bulletEnabled val="1"/>
        </dgm:presLayoutVars>
      </dgm:prSet>
      <dgm:spPr/>
      <dgm:t>
        <a:bodyPr/>
        <a:lstStyle/>
        <a:p>
          <a:endParaRPr lang="en-CA"/>
        </a:p>
      </dgm:t>
    </dgm:pt>
    <dgm:pt modelId="{74F8CDF0-506D-4275-9B7D-5BC269352F08}" type="pres">
      <dgm:prSet presAssocID="{CCCDF66F-8F56-49C7-8ADA-A7770EFF0C61}" presName="space" presStyleCnt="0"/>
      <dgm:spPr/>
    </dgm:pt>
    <dgm:pt modelId="{99677722-B213-41E3-ADAD-7404E7154446}" type="pres">
      <dgm:prSet presAssocID="{EDE0D951-797F-48BC-A9D1-650E7B1D774E}" presName="text" presStyleLbl="node1" presStyleIdx="3" presStyleCnt="5" custScaleX="156204" custLinFactY="-192931" custLinFactNeighborX="5795" custLinFactNeighborY="-200000">
        <dgm:presLayoutVars>
          <dgm:bulletEnabled val="1"/>
        </dgm:presLayoutVars>
      </dgm:prSet>
      <dgm:spPr/>
      <dgm:t>
        <a:bodyPr/>
        <a:lstStyle/>
        <a:p>
          <a:endParaRPr lang="en-CA"/>
        </a:p>
      </dgm:t>
    </dgm:pt>
    <dgm:pt modelId="{197B089F-2509-470C-AFD6-AF20A14DAD2F}" type="pres">
      <dgm:prSet presAssocID="{4B770B66-EC92-4B8C-995A-DD57AE8A0769}" presName="space" presStyleCnt="0"/>
      <dgm:spPr/>
    </dgm:pt>
    <dgm:pt modelId="{40371C37-034D-4E27-9F4F-D48DCF295FD3}" type="pres">
      <dgm:prSet presAssocID="{971703E2-CB4B-4C42-9EA9-5D3019EBCEAF}" presName="text" presStyleLbl="node1" presStyleIdx="4" presStyleCnt="5" custScaleX="152015" custLinFactY="-383484" custLinFactNeighborY="-400000">
        <dgm:presLayoutVars>
          <dgm:bulletEnabled val="1"/>
        </dgm:presLayoutVars>
      </dgm:prSet>
      <dgm:spPr/>
      <dgm:t>
        <a:bodyPr/>
        <a:lstStyle/>
        <a:p>
          <a:endParaRPr lang="en-CA"/>
        </a:p>
      </dgm:t>
    </dgm:pt>
  </dgm:ptLst>
  <dgm:cxnLst>
    <dgm:cxn modelId="{CF271FBC-8DC4-46E6-92D3-5C891E081770}" type="presOf" srcId="{D6D77B9F-12CE-430F-9EC8-BCE0AEF24E6A}" destId="{0D9624CE-2939-43B0-A0FF-5B56C5DB6C46}" srcOrd="0" destOrd="0" presId="urn:diagrams.loki3.com/VaryingWidthList+Icon"/>
    <dgm:cxn modelId="{3F850DAC-940C-437B-9725-D43581400A54}" type="presOf" srcId="{EDE0D951-797F-48BC-A9D1-650E7B1D774E}" destId="{99677722-B213-41E3-ADAD-7404E7154446}" srcOrd="0" destOrd="0" presId="urn:diagrams.loki3.com/VaryingWidthList+Icon"/>
    <dgm:cxn modelId="{60F64CC5-F605-4EE3-8818-60D9EC41E06D}" type="presOf" srcId="{705B005E-D288-4E4F-8BA0-FC8CFFCBF3E7}" destId="{EB1CC590-C6B9-4831-8F4D-9A9CDE1CCAEC}" srcOrd="0" destOrd="0" presId="urn:diagrams.loki3.com/VaryingWidthList+Icon"/>
    <dgm:cxn modelId="{7EE8318C-8A62-4087-B9B0-496A5FB398B4}" type="presOf" srcId="{9792D572-0247-45B0-878F-EC5B336C82D2}" destId="{5295A315-1249-4E06-9889-2715F04CC5FA}" srcOrd="0" destOrd="0" presId="urn:diagrams.loki3.com/VaryingWidthList+Icon"/>
    <dgm:cxn modelId="{107EEB4B-F803-4C75-ACCB-C0FA28F3294B}" srcId="{8501D31F-2BB5-4D96-85A7-7E374D44D547}" destId="{971703E2-CB4B-4C42-9EA9-5D3019EBCEAF}" srcOrd="4" destOrd="0" parTransId="{CC513CE6-D7FB-4939-B056-3A96931651FC}" sibTransId="{42BD3927-01F2-404D-9257-89BC467ADD09}"/>
    <dgm:cxn modelId="{71B65296-9A57-442D-AACB-CF9449400824}" srcId="{8501D31F-2BB5-4D96-85A7-7E374D44D547}" destId="{9792D572-0247-45B0-878F-EC5B336C82D2}" srcOrd="0" destOrd="0" parTransId="{4989CB9C-2ACF-44A8-ADC4-2E7D5F81AA4D}" sibTransId="{62562713-90B2-4E2B-9971-BB525A350F18}"/>
    <dgm:cxn modelId="{451AC432-0310-4472-9E14-BD0975511B93}" srcId="{8501D31F-2BB5-4D96-85A7-7E374D44D547}" destId="{705B005E-D288-4E4F-8BA0-FC8CFFCBF3E7}" srcOrd="2" destOrd="0" parTransId="{544814F0-7FE2-4E00-80E4-415670311ACB}" sibTransId="{CCCDF66F-8F56-49C7-8ADA-A7770EFF0C61}"/>
    <dgm:cxn modelId="{243EAF28-90A1-4EE9-85DD-04A376E3601A}" type="presOf" srcId="{8501D31F-2BB5-4D96-85A7-7E374D44D547}" destId="{11475032-D86D-41D1-A827-5489F414914C}" srcOrd="0" destOrd="0" presId="urn:diagrams.loki3.com/VaryingWidthList+Icon"/>
    <dgm:cxn modelId="{60ABA541-E895-4217-811E-6753EE80C6E4}" srcId="{8501D31F-2BB5-4D96-85A7-7E374D44D547}" destId="{EDE0D951-797F-48BC-A9D1-650E7B1D774E}" srcOrd="3" destOrd="0" parTransId="{E0328E53-3A18-4C51-9573-9F38AEB1EAAF}" sibTransId="{4B770B66-EC92-4B8C-995A-DD57AE8A0769}"/>
    <dgm:cxn modelId="{62E1F9A3-781C-4ADA-8D5B-D964C407CDD2}" type="presOf" srcId="{971703E2-CB4B-4C42-9EA9-5D3019EBCEAF}" destId="{40371C37-034D-4E27-9F4F-D48DCF295FD3}" srcOrd="0" destOrd="0" presId="urn:diagrams.loki3.com/VaryingWidthList+Icon"/>
    <dgm:cxn modelId="{2D441D90-51AA-4A88-ACC3-CAF45519460E}" srcId="{8501D31F-2BB5-4D96-85A7-7E374D44D547}" destId="{D6D77B9F-12CE-430F-9EC8-BCE0AEF24E6A}" srcOrd="1" destOrd="0" parTransId="{91A202CE-429B-424C-B078-D22CDC65A036}" sibTransId="{B206249F-A50F-4D79-B6DC-AF626F308B30}"/>
    <dgm:cxn modelId="{5EA47566-9569-48BD-A07A-F0F4E24EC6A1}" type="presParOf" srcId="{11475032-D86D-41D1-A827-5489F414914C}" destId="{5295A315-1249-4E06-9889-2715F04CC5FA}" srcOrd="0" destOrd="0" presId="urn:diagrams.loki3.com/VaryingWidthList+Icon"/>
    <dgm:cxn modelId="{40D044D7-129F-4513-B7C9-4304AE4A5B87}" type="presParOf" srcId="{11475032-D86D-41D1-A827-5489F414914C}" destId="{46C601C8-EFB3-40A1-B527-F75D6A6D4EAF}" srcOrd="1" destOrd="0" presId="urn:diagrams.loki3.com/VaryingWidthList+Icon"/>
    <dgm:cxn modelId="{E9DE554F-8F83-4669-AE97-957523D36EFC}" type="presParOf" srcId="{11475032-D86D-41D1-A827-5489F414914C}" destId="{0D9624CE-2939-43B0-A0FF-5B56C5DB6C46}" srcOrd="2" destOrd="0" presId="urn:diagrams.loki3.com/VaryingWidthList+Icon"/>
    <dgm:cxn modelId="{621D2C2C-9001-44ED-A0B6-B98C5291B38D}" type="presParOf" srcId="{11475032-D86D-41D1-A827-5489F414914C}" destId="{FBA1BE2E-B3C5-4356-B1D6-B0393065C13D}" srcOrd="3" destOrd="0" presId="urn:diagrams.loki3.com/VaryingWidthList+Icon"/>
    <dgm:cxn modelId="{5F2C9D34-F2E4-43B1-BB40-7B1B38A17620}" type="presParOf" srcId="{11475032-D86D-41D1-A827-5489F414914C}" destId="{EB1CC590-C6B9-4831-8F4D-9A9CDE1CCAEC}" srcOrd="4" destOrd="0" presId="urn:diagrams.loki3.com/VaryingWidthList+Icon"/>
    <dgm:cxn modelId="{1CA6DB78-DEFA-44B7-B07D-EEA159F4DF3C}" type="presParOf" srcId="{11475032-D86D-41D1-A827-5489F414914C}" destId="{74F8CDF0-506D-4275-9B7D-5BC269352F08}" srcOrd="5" destOrd="0" presId="urn:diagrams.loki3.com/VaryingWidthList+Icon"/>
    <dgm:cxn modelId="{F1539B9B-F4A0-433F-8CEC-4A9BB6750F45}" type="presParOf" srcId="{11475032-D86D-41D1-A827-5489F414914C}" destId="{99677722-B213-41E3-ADAD-7404E7154446}" srcOrd="6" destOrd="0" presId="urn:diagrams.loki3.com/VaryingWidthList+Icon"/>
    <dgm:cxn modelId="{BFC2363A-786E-4994-9508-A452CD8B38E1}" type="presParOf" srcId="{11475032-D86D-41D1-A827-5489F414914C}" destId="{197B089F-2509-470C-AFD6-AF20A14DAD2F}" srcOrd="7" destOrd="0" presId="urn:diagrams.loki3.com/VaryingWidthList+Icon"/>
    <dgm:cxn modelId="{1260EE0E-7320-40B1-B148-14625615FB6E}" type="presParOf" srcId="{11475032-D86D-41D1-A827-5489F414914C}" destId="{40371C37-034D-4E27-9F4F-D48DCF295FD3}" srcOrd="8"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5A315-1249-4E06-9889-2715F04CC5FA}">
      <dsp:nvSpPr>
        <dsp:cNvPr id="0" name=""/>
        <dsp:cNvSpPr/>
      </dsp:nvSpPr>
      <dsp:spPr>
        <a:xfrm>
          <a:off x="916592" y="2245556"/>
          <a:ext cx="6015415" cy="670636"/>
        </a:xfrm>
        <a:prstGeom prst="rect">
          <a:avLst/>
        </a:prstGeom>
        <a:gradFill flip="none" rotWithShape="0">
          <a:gsLst>
            <a:gs pos="0">
              <a:srgbClr val="2C8927">
                <a:tint val="66000"/>
                <a:satMod val="160000"/>
              </a:srgbClr>
            </a:gs>
            <a:gs pos="50000">
              <a:srgbClr val="2C8927">
                <a:tint val="44500"/>
                <a:satMod val="160000"/>
              </a:srgbClr>
            </a:gs>
            <a:gs pos="100000">
              <a:srgbClr val="2C8927">
                <a:tint val="23500"/>
                <a:satMod val="160000"/>
              </a:srgbClr>
            </a:gs>
          </a:gsLst>
          <a:path path="circle">
            <a:fillToRect l="50000" t="50000" r="50000" b="50000"/>
          </a:path>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CA" sz="1800" kern="1200" dirty="0" smtClean="0"/>
            <a:t>The first $200 of individuals’ </a:t>
          </a:r>
          <a:r>
            <a:rPr lang="en-CA" sz="1800" kern="1200" dirty="0" smtClean="0">
              <a:solidFill>
                <a:schemeClr val="tx1"/>
              </a:solidFill>
            </a:rPr>
            <a:t>monthly after-tax earnings w</a:t>
          </a:r>
          <a:r>
            <a:rPr lang="en-CA" sz="1800" kern="1200" dirty="0" smtClean="0"/>
            <a:t>on’t affect the amount of their ODSP.</a:t>
          </a:r>
          <a:endParaRPr lang="en-CA" sz="1800" kern="1200" dirty="0"/>
        </a:p>
      </dsp:txBody>
      <dsp:txXfrm>
        <a:off x="916592" y="2245556"/>
        <a:ext cx="6015415" cy="670636"/>
      </dsp:txXfrm>
    </dsp:sp>
    <dsp:sp modelId="{0D9624CE-2939-43B0-A0FF-5B56C5DB6C46}">
      <dsp:nvSpPr>
        <dsp:cNvPr id="0" name=""/>
        <dsp:cNvSpPr/>
      </dsp:nvSpPr>
      <dsp:spPr>
        <a:xfrm>
          <a:off x="1172210" y="2914334"/>
          <a:ext cx="5504179" cy="755468"/>
        </a:xfrm>
        <a:prstGeom prst="rect">
          <a:avLst/>
        </a:prstGeom>
        <a:gradFill flip="none" rotWithShape="0">
          <a:gsLst>
            <a:gs pos="0">
              <a:srgbClr val="2C8927">
                <a:tint val="66000"/>
                <a:satMod val="160000"/>
              </a:srgbClr>
            </a:gs>
            <a:gs pos="50000">
              <a:srgbClr val="2C8927">
                <a:tint val="44500"/>
                <a:satMod val="160000"/>
              </a:srgbClr>
            </a:gs>
            <a:gs pos="100000">
              <a:srgbClr val="2C8927">
                <a:tint val="23500"/>
                <a:satMod val="160000"/>
              </a:srgbClr>
            </a:gs>
          </a:gsLst>
          <a:path path="circle">
            <a:fillToRect l="50000" t="50000" r="50000" b="50000"/>
          </a:path>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CA" sz="1800" kern="1200" dirty="0" smtClean="0"/>
            <a:t>Every dollar individuals earn above $200 only reduces ODSP by 50¢. </a:t>
          </a:r>
          <a:endParaRPr lang="en-CA" sz="1800" kern="1200" dirty="0"/>
        </a:p>
      </dsp:txBody>
      <dsp:txXfrm>
        <a:off x="1172210" y="2914334"/>
        <a:ext cx="5504179" cy="755468"/>
      </dsp:txXfrm>
    </dsp:sp>
    <dsp:sp modelId="{EB1CC590-C6B9-4831-8F4D-9A9CDE1CCAEC}">
      <dsp:nvSpPr>
        <dsp:cNvPr id="0" name=""/>
        <dsp:cNvSpPr/>
      </dsp:nvSpPr>
      <dsp:spPr>
        <a:xfrm>
          <a:off x="287983" y="1490089"/>
          <a:ext cx="7272633" cy="755468"/>
        </a:xfrm>
        <a:prstGeom prst="rect">
          <a:avLst/>
        </a:prstGeom>
        <a:gradFill flip="none" rotWithShape="0">
          <a:gsLst>
            <a:gs pos="0">
              <a:srgbClr val="2C8927">
                <a:tint val="66000"/>
                <a:satMod val="160000"/>
              </a:srgbClr>
            </a:gs>
            <a:gs pos="50000">
              <a:srgbClr val="2C8927">
                <a:tint val="44500"/>
                <a:satMod val="160000"/>
              </a:srgbClr>
            </a:gs>
            <a:gs pos="100000">
              <a:srgbClr val="2C8927">
                <a:tint val="23500"/>
                <a:satMod val="160000"/>
              </a:srgbClr>
            </a:gs>
          </a:gsLst>
          <a:path path="circle">
            <a:fillToRect l="50000" t="50000" r="50000" b="50000"/>
          </a:path>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CA" sz="1800" kern="1200" dirty="0" smtClean="0"/>
            <a:t>Individuals who are in </a:t>
          </a:r>
          <a:r>
            <a:rPr lang="en-CA" sz="1800" kern="1200" dirty="0" smtClean="0">
              <a:solidFill>
                <a:schemeClr val="tx1"/>
              </a:solidFill>
            </a:rPr>
            <a:t>post-secondary school full-time can keep any earnings without affecting ODSP. </a:t>
          </a:r>
          <a:endParaRPr lang="en-CA" sz="1800" kern="1200" dirty="0">
            <a:solidFill>
              <a:schemeClr val="tx1"/>
            </a:solidFill>
          </a:endParaRPr>
        </a:p>
      </dsp:txBody>
      <dsp:txXfrm>
        <a:off x="287983" y="1490089"/>
        <a:ext cx="7272633" cy="755468"/>
      </dsp:txXfrm>
    </dsp:sp>
    <dsp:sp modelId="{99677722-B213-41E3-ADAD-7404E7154446}">
      <dsp:nvSpPr>
        <dsp:cNvPr id="0" name=""/>
        <dsp:cNvSpPr/>
      </dsp:nvSpPr>
      <dsp:spPr>
        <a:xfrm>
          <a:off x="116501" y="761998"/>
          <a:ext cx="7732098" cy="755468"/>
        </a:xfrm>
        <a:prstGeom prst="rect">
          <a:avLst/>
        </a:prstGeom>
        <a:gradFill flip="none" rotWithShape="0">
          <a:gsLst>
            <a:gs pos="0">
              <a:srgbClr val="2C8927">
                <a:tint val="66000"/>
                <a:satMod val="160000"/>
              </a:srgbClr>
            </a:gs>
            <a:gs pos="50000">
              <a:srgbClr val="2C8927">
                <a:tint val="44500"/>
                <a:satMod val="160000"/>
              </a:srgbClr>
            </a:gs>
            <a:gs pos="100000">
              <a:srgbClr val="2C8927">
                <a:tint val="23500"/>
                <a:satMod val="160000"/>
              </a:srgbClr>
            </a:gs>
          </a:gsLst>
          <a:path path="circle">
            <a:fillToRect l="50000" t="50000" r="50000" b="50000"/>
          </a:path>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CA" sz="1800" kern="1200" dirty="0" smtClean="0"/>
            <a:t>Most child care costs can be expensed and reduce the amount that is deducted from ODSP.</a:t>
          </a:r>
          <a:endParaRPr lang="en-CA" sz="1800" kern="1200" dirty="0"/>
        </a:p>
      </dsp:txBody>
      <dsp:txXfrm>
        <a:off x="116501" y="761998"/>
        <a:ext cx="7732098" cy="755468"/>
      </dsp:txXfrm>
    </dsp:sp>
    <dsp:sp modelId="{40371C37-034D-4E27-9F4F-D48DCF295FD3}">
      <dsp:nvSpPr>
        <dsp:cNvPr id="0" name=""/>
        <dsp:cNvSpPr/>
      </dsp:nvSpPr>
      <dsp:spPr>
        <a:xfrm>
          <a:off x="0" y="40126"/>
          <a:ext cx="7848600" cy="755468"/>
        </a:xfrm>
        <a:prstGeom prst="rect">
          <a:avLst/>
        </a:prstGeom>
        <a:gradFill flip="none" rotWithShape="0">
          <a:gsLst>
            <a:gs pos="0">
              <a:srgbClr val="2C8927">
                <a:tint val="66000"/>
                <a:satMod val="160000"/>
              </a:srgbClr>
            </a:gs>
            <a:gs pos="50000">
              <a:srgbClr val="2C8927">
                <a:tint val="44500"/>
                <a:satMod val="160000"/>
              </a:srgbClr>
            </a:gs>
            <a:gs pos="100000">
              <a:srgbClr val="2C8927">
                <a:tint val="23500"/>
                <a:satMod val="160000"/>
              </a:srgbClr>
            </a:gs>
          </a:gsLst>
          <a:path path="circle">
            <a:fillToRect l="50000" t="50000" r="50000" b="50000"/>
          </a:path>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CA" sz="1800" kern="1200" dirty="0" smtClean="0"/>
            <a:t>Some disability-related work expenses can also reduce the amount that is deducted from an individual’s ODSP.</a:t>
          </a:r>
          <a:endParaRPr lang="en-CA" sz="1800" kern="1200" dirty="0"/>
        </a:p>
      </dsp:txBody>
      <dsp:txXfrm>
        <a:off x="0" y="40126"/>
        <a:ext cx="7848600" cy="755468"/>
      </dsp:txXfrm>
    </dsp:sp>
  </dsp:spTree>
</dsp:drawing>
</file>

<file path=ppt/diagrams/layout1.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43979" cy="465773"/>
          </a:xfrm>
          <a:prstGeom prst="rect">
            <a:avLst/>
          </a:prstGeom>
        </p:spPr>
        <p:txBody>
          <a:bodyPr vert="horz" lIns="90377" tIns="45189" rIns="90377" bIns="45189" rtlCol="0"/>
          <a:lstStyle>
            <a:lvl1pPr algn="l">
              <a:defRPr sz="1200"/>
            </a:lvl1pPr>
          </a:lstStyle>
          <a:p>
            <a:endParaRPr lang="en-CA" dirty="0"/>
          </a:p>
        </p:txBody>
      </p:sp>
      <p:sp>
        <p:nvSpPr>
          <p:cNvPr id="3" name="Date Placeholder 2"/>
          <p:cNvSpPr>
            <a:spLocks noGrp="1"/>
          </p:cNvSpPr>
          <p:nvPr>
            <p:ph type="dt" sz="quarter" idx="1"/>
          </p:nvPr>
        </p:nvSpPr>
        <p:spPr>
          <a:xfrm>
            <a:off x="3977533" y="0"/>
            <a:ext cx="3043979" cy="465773"/>
          </a:xfrm>
          <a:prstGeom prst="rect">
            <a:avLst/>
          </a:prstGeom>
        </p:spPr>
        <p:txBody>
          <a:bodyPr vert="horz" lIns="90377" tIns="45189" rIns="90377" bIns="45189" rtlCol="0"/>
          <a:lstStyle>
            <a:lvl1pPr algn="r">
              <a:defRPr sz="1200"/>
            </a:lvl1pPr>
          </a:lstStyle>
          <a:p>
            <a:fld id="{3C5CF1EA-57E4-423E-ADD1-076C9B79AB4A}" type="datetimeFigureOut">
              <a:rPr lang="en-CA" smtClean="0"/>
              <a:t>27/10/2017</a:t>
            </a:fld>
            <a:endParaRPr lang="en-CA" dirty="0"/>
          </a:p>
        </p:txBody>
      </p:sp>
      <p:sp>
        <p:nvSpPr>
          <p:cNvPr id="4" name="Footer Placeholder 3"/>
          <p:cNvSpPr>
            <a:spLocks noGrp="1"/>
          </p:cNvSpPr>
          <p:nvPr>
            <p:ph type="ftr" sz="quarter" idx="2"/>
          </p:nvPr>
        </p:nvSpPr>
        <p:spPr>
          <a:xfrm>
            <a:off x="3" y="8841738"/>
            <a:ext cx="3043979" cy="465773"/>
          </a:xfrm>
          <a:prstGeom prst="rect">
            <a:avLst/>
          </a:prstGeom>
        </p:spPr>
        <p:txBody>
          <a:bodyPr vert="horz" lIns="90377" tIns="45189" rIns="90377" bIns="451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7533" y="8841738"/>
            <a:ext cx="3043979" cy="465773"/>
          </a:xfrm>
          <a:prstGeom prst="rect">
            <a:avLst/>
          </a:prstGeom>
        </p:spPr>
        <p:txBody>
          <a:bodyPr vert="horz" lIns="90377" tIns="45189" rIns="90377" bIns="45189" rtlCol="0" anchor="b"/>
          <a:lstStyle>
            <a:lvl1pPr algn="r">
              <a:defRPr sz="1200"/>
            </a:lvl1pPr>
          </a:lstStyle>
          <a:p>
            <a:fld id="{4650AE34-E0EC-4F54-BC21-E013CB851726}" type="slidenum">
              <a:rPr lang="en-CA" smtClean="0"/>
              <a:t>‹#›</a:t>
            </a:fld>
            <a:endParaRPr lang="en-CA" dirty="0"/>
          </a:p>
        </p:txBody>
      </p:sp>
    </p:spTree>
    <p:extLst>
      <p:ext uri="{BB962C8B-B14F-4D97-AF65-F5344CB8AC3E}">
        <p14:creationId xmlns:p14="http://schemas.microsoft.com/office/powerpoint/2010/main" val="3817717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1746" tIns="45874" rIns="91746" bIns="45874" rtlCol="0"/>
          <a:lstStyle>
            <a:lvl1pPr algn="l">
              <a:defRPr sz="1200"/>
            </a:lvl1pPr>
          </a:lstStyle>
          <a:p>
            <a:endParaRPr lang="en-CA" dirty="0"/>
          </a:p>
        </p:txBody>
      </p:sp>
      <p:sp>
        <p:nvSpPr>
          <p:cNvPr id="3" name="Date Placeholder 2"/>
          <p:cNvSpPr>
            <a:spLocks noGrp="1"/>
          </p:cNvSpPr>
          <p:nvPr>
            <p:ph type="dt" idx="1"/>
          </p:nvPr>
        </p:nvSpPr>
        <p:spPr>
          <a:xfrm>
            <a:off x="3978133" y="0"/>
            <a:ext cx="3043343" cy="465455"/>
          </a:xfrm>
          <a:prstGeom prst="rect">
            <a:avLst/>
          </a:prstGeom>
        </p:spPr>
        <p:txBody>
          <a:bodyPr vert="horz" lIns="91746" tIns="45874" rIns="91746" bIns="45874" rtlCol="0"/>
          <a:lstStyle>
            <a:lvl1pPr algn="r">
              <a:defRPr sz="1200"/>
            </a:lvl1pPr>
          </a:lstStyle>
          <a:p>
            <a:fld id="{E1CEFC3E-A9DE-4AE2-8282-1369BDE8868C}" type="datetimeFigureOut">
              <a:rPr lang="en-CA" smtClean="0"/>
              <a:t>27/10/2017</a:t>
            </a:fld>
            <a:endParaRPr lang="en-CA"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746" tIns="45874" rIns="91746" bIns="45874" rtlCol="0" anchor="ctr"/>
          <a:lstStyle/>
          <a:p>
            <a:endParaRPr lang="en-CA" dirty="0"/>
          </a:p>
        </p:txBody>
      </p:sp>
      <p:sp>
        <p:nvSpPr>
          <p:cNvPr id="5" name="Notes Placeholder 4"/>
          <p:cNvSpPr>
            <a:spLocks noGrp="1"/>
          </p:cNvSpPr>
          <p:nvPr>
            <p:ph type="body" sz="quarter" idx="3"/>
          </p:nvPr>
        </p:nvSpPr>
        <p:spPr>
          <a:xfrm>
            <a:off x="702311" y="4421824"/>
            <a:ext cx="5618480" cy="4189095"/>
          </a:xfrm>
          <a:prstGeom prst="rect">
            <a:avLst/>
          </a:prstGeom>
        </p:spPr>
        <p:txBody>
          <a:bodyPr vert="horz" lIns="91746" tIns="45874" rIns="91746" bIns="4587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1" y="8842029"/>
            <a:ext cx="3043343" cy="465455"/>
          </a:xfrm>
          <a:prstGeom prst="rect">
            <a:avLst/>
          </a:prstGeom>
        </p:spPr>
        <p:txBody>
          <a:bodyPr vert="horz" lIns="91746" tIns="45874" rIns="91746" bIns="45874"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1746" tIns="45874" rIns="91746" bIns="45874" rtlCol="0" anchor="b"/>
          <a:lstStyle>
            <a:lvl1pPr algn="r">
              <a:defRPr sz="1200"/>
            </a:lvl1pPr>
          </a:lstStyle>
          <a:p>
            <a:fld id="{5BB23B61-BC8F-44FC-AEAA-9A969C2E26C2}" type="slidenum">
              <a:rPr lang="en-CA" smtClean="0"/>
              <a:t>‹#›</a:t>
            </a:fld>
            <a:endParaRPr lang="en-CA" dirty="0"/>
          </a:p>
        </p:txBody>
      </p:sp>
    </p:spTree>
    <p:extLst>
      <p:ext uri="{BB962C8B-B14F-4D97-AF65-F5344CB8AC3E}">
        <p14:creationId xmlns:p14="http://schemas.microsoft.com/office/powerpoint/2010/main" val="370462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1</a:t>
            </a:fld>
            <a:endParaRPr lang="en-CA" dirty="0"/>
          </a:p>
        </p:txBody>
      </p:sp>
    </p:spTree>
    <p:extLst>
      <p:ext uri="{BB962C8B-B14F-4D97-AF65-F5344CB8AC3E}">
        <p14:creationId xmlns:p14="http://schemas.microsoft.com/office/powerpoint/2010/main" val="491055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11</a:t>
            </a:fld>
            <a:endParaRPr lang="en-CA" dirty="0"/>
          </a:p>
        </p:txBody>
      </p:sp>
    </p:spTree>
    <p:extLst>
      <p:ext uri="{BB962C8B-B14F-4D97-AF65-F5344CB8AC3E}">
        <p14:creationId xmlns:p14="http://schemas.microsoft.com/office/powerpoint/2010/main" val="1000306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12</a:t>
            </a:fld>
            <a:endParaRPr lang="en-CA" dirty="0"/>
          </a:p>
        </p:txBody>
      </p:sp>
    </p:spTree>
    <p:extLst>
      <p:ext uri="{BB962C8B-B14F-4D97-AF65-F5344CB8AC3E}">
        <p14:creationId xmlns:p14="http://schemas.microsoft.com/office/powerpoint/2010/main" val="1000306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13</a:t>
            </a:fld>
            <a:endParaRPr lang="en-CA" dirty="0"/>
          </a:p>
        </p:txBody>
      </p:sp>
    </p:spTree>
    <p:extLst>
      <p:ext uri="{BB962C8B-B14F-4D97-AF65-F5344CB8AC3E}">
        <p14:creationId xmlns:p14="http://schemas.microsoft.com/office/powerpoint/2010/main" val="1000306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14</a:t>
            </a:fld>
            <a:endParaRPr lang="en-CA" dirty="0"/>
          </a:p>
        </p:txBody>
      </p:sp>
    </p:spTree>
    <p:extLst>
      <p:ext uri="{BB962C8B-B14F-4D97-AF65-F5344CB8AC3E}">
        <p14:creationId xmlns:p14="http://schemas.microsoft.com/office/powerpoint/2010/main" val="1000306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15</a:t>
            </a:fld>
            <a:endParaRPr lang="en-CA" dirty="0"/>
          </a:p>
        </p:txBody>
      </p:sp>
    </p:spTree>
    <p:extLst>
      <p:ext uri="{BB962C8B-B14F-4D97-AF65-F5344CB8AC3E}">
        <p14:creationId xmlns:p14="http://schemas.microsoft.com/office/powerpoint/2010/main" val="1911979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16</a:t>
            </a:fld>
            <a:endParaRPr lang="en-CA" dirty="0"/>
          </a:p>
        </p:txBody>
      </p:sp>
    </p:spTree>
    <p:extLst>
      <p:ext uri="{BB962C8B-B14F-4D97-AF65-F5344CB8AC3E}">
        <p14:creationId xmlns:p14="http://schemas.microsoft.com/office/powerpoint/2010/main" val="1911979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17</a:t>
            </a:fld>
            <a:endParaRPr lang="en-CA" dirty="0"/>
          </a:p>
        </p:txBody>
      </p:sp>
    </p:spTree>
    <p:extLst>
      <p:ext uri="{BB962C8B-B14F-4D97-AF65-F5344CB8AC3E}">
        <p14:creationId xmlns:p14="http://schemas.microsoft.com/office/powerpoint/2010/main" val="3357017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18</a:t>
            </a:fld>
            <a:endParaRPr lang="en-CA" dirty="0"/>
          </a:p>
        </p:txBody>
      </p:sp>
    </p:spTree>
    <p:extLst>
      <p:ext uri="{BB962C8B-B14F-4D97-AF65-F5344CB8AC3E}">
        <p14:creationId xmlns:p14="http://schemas.microsoft.com/office/powerpoint/2010/main" val="1468998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19</a:t>
            </a:fld>
            <a:endParaRPr lang="en-CA" dirty="0"/>
          </a:p>
        </p:txBody>
      </p:sp>
    </p:spTree>
    <p:extLst>
      <p:ext uri="{BB962C8B-B14F-4D97-AF65-F5344CB8AC3E}">
        <p14:creationId xmlns:p14="http://schemas.microsoft.com/office/powerpoint/2010/main" val="2991915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22</a:t>
            </a:fld>
            <a:endParaRPr lang="en-CA" dirty="0"/>
          </a:p>
        </p:txBody>
      </p:sp>
    </p:spTree>
    <p:extLst>
      <p:ext uri="{BB962C8B-B14F-4D97-AF65-F5344CB8AC3E}">
        <p14:creationId xmlns:p14="http://schemas.microsoft.com/office/powerpoint/2010/main" val="136736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2</a:t>
            </a:fld>
            <a:endParaRPr lang="en-CA" dirty="0"/>
          </a:p>
        </p:txBody>
      </p:sp>
    </p:spTree>
    <p:extLst>
      <p:ext uri="{BB962C8B-B14F-4D97-AF65-F5344CB8AC3E}">
        <p14:creationId xmlns:p14="http://schemas.microsoft.com/office/powerpoint/2010/main" val="2108298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23</a:t>
            </a:fld>
            <a:endParaRPr lang="en-CA" dirty="0"/>
          </a:p>
        </p:txBody>
      </p:sp>
    </p:spTree>
    <p:extLst>
      <p:ext uri="{BB962C8B-B14F-4D97-AF65-F5344CB8AC3E}">
        <p14:creationId xmlns:p14="http://schemas.microsoft.com/office/powerpoint/2010/main" val="1345427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24</a:t>
            </a:fld>
            <a:endParaRPr lang="en-CA" dirty="0"/>
          </a:p>
        </p:txBody>
      </p:sp>
    </p:spTree>
    <p:extLst>
      <p:ext uri="{BB962C8B-B14F-4D97-AF65-F5344CB8AC3E}">
        <p14:creationId xmlns:p14="http://schemas.microsoft.com/office/powerpoint/2010/main" val="2716722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25</a:t>
            </a:fld>
            <a:endParaRPr lang="en-CA" dirty="0"/>
          </a:p>
        </p:txBody>
      </p:sp>
    </p:spTree>
    <p:extLst>
      <p:ext uri="{BB962C8B-B14F-4D97-AF65-F5344CB8AC3E}">
        <p14:creationId xmlns:p14="http://schemas.microsoft.com/office/powerpoint/2010/main" val="458011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26</a:t>
            </a:fld>
            <a:endParaRPr lang="en-CA" dirty="0"/>
          </a:p>
        </p:txBody>
      </p:sp>
    </p:spTree>
    <p:extLst>
      <p:ext uri="{BB962C8B-B14F-4D97-AF65-F5344CB8AC3E}">
        <p14:creationId xmlns:p14="http://schemas.microsoft.com/office/powerpoint/2010/main" val="2998635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27</a:t>
            </a:fld>
            <a:endParaRPr lang="en-CA" dirty="0"/>
          </a:p>
        </p:txBody>
      </p:sp>
    </p:spTree>
    <p:extLst>
      <p:ext uri="{BB962C8B-B14F-4D97-AF65-F5344CB8AC3E}">
        <p14:creationId xmlns:p14="http://schemas.microsoft.com/office/powerpoint/2010/main" val="2060005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28</a:t>
            </a:fld>
            <a:endParaRPr lang="en-CA" dirty="0"/>
          </a:p>
        </p:txBody>
      </p:sp>
    </p:spTree>
    <p:extLst>
      <p:ext uri="{BB962C8B-B14F-4D97-AF65-F5344CB8AC3E}">
        <p14:creationId xmlns:p14="http://schemas.microsoft.com/office/powerpoint/2010/main" val="1299817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29</a:t>
            </a:fld>
            <a:endParaRPr lang="en-CA" dirty="0"/>
          </a:p>
        </p:txBody>
      </p:sp>
    </p:spTree>
    <p:extLst>
      <p:ext uri="{BB962C8B-B14F-4D97-AF65-F5344CB8AC3E}">
        <p14:creationId xmlns:p14="http://schemas.microsoft.com/office/powerpoint/2010/main" val="158561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30</a:t>
            </a:fld>
            <a:endParaRPr lang="en-CA" dirty="0"/>
          </a:p>
        </p:txBody>
      </p:sp>
    </p:spTree>
    <p:extLst>
      <p:ext uri="{BB962C8B-B14F-4D97-AF65-F5344CB8AC3E}">
        <p14:creationId xmlns:p14="http://schemas.microsoft.com/office/powerpoint/2010/main" val="2107871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31</a:t>
            </a:fld>
            <a:endParaRPr lang="en-CA" dirty="0"/>
          </a:p>
        </p:txBody>
      </p:sp>
    </p:spTree>
    <p:extLst>
      <p:ext uri="{BB962C8B-B14F-4D97-AF65-F5344CB8AC3E}">
        <p14:creationId xmlns:p14="http://schemas.microsoft.com/office/powerpoint/2010/main" val="2666506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32</a:t>
            </a:fld>
            <a:endParaRPr lang="en-CA" dirty="0"/>
          </a:p>
        </p:txBody>
      </p:sp>
    </p:spTree>
    <p:extLst>
      <p:ext uri="{BB962C8B-B14F-4D97-AF65-F5344CB8AC3E}">
        <p14:creationId xmlns:p14="http://schemas.microsoft.com/office/powerpoint/2010/main" val="540819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3</a:t>
            </a:fld>
            <a:endParaRPr lang="en-CA" dirty="0"/>
          </a:p>
        </p:txBody>
      </p:sp>
    </p:spTree>
    <p:extLst>
      <p:ext uri="{BB962C8B-B14F-4D97-AF65-F5344CB8AC3E}">
        <p14:creationId xmlns:p14="http://schemas.microsoft.com/office/powerpoint/2010/main" val="2108298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33</a:t>
            </a:fld>
            <a:endParaRPr lang="en-CA" dirty="0"/>
          </a:p>
        </p:txBody>
      </p:sp>
    </p:spTree>
    <p:extLst>
      <p:ext uri="{BB962C8B-B14F-4D97-AF65-F5344CB8AC3E}">
        <p14:creationId xmlns:p14="http://schemas.microsoft.com/office/powerpoint/2010/main" val="647305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34</a:t>
            </a:fld>
            <a:endParaRPr lang="en-CA" dirty="0"/>
          </a:p>
        </p:txBody>
      </p:sp>
    </p:spTree>
    <p:extLst>
      <p:ext uri="{BB962C8B-B14F-4D97-AF65-F5344CB8AC3E}">
        <p14:creationId xmlns:p14="http://schemas.microsoft.com/office/powerpoint/2010/main" val="4090817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35</a:t>
            </a:fld>
            <a:endParaRPr lang="en-CA" dirty="0"/>
          </a:p>
        </p:txBody>
      </p:sp>
    </p:spTree>
    <p:extLst>
      <p:ext uri="{BB962C8B-B14F-4D97-AF65-F5344CB8AC3E}">
        <p14:creationId xmlns:p14="http://schemas.microsoft.com/office/powerpoint/2010/main" val="1367368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36</a:t>
            </a:fld>
            <a:endParaRPr lang="en-CA" dirty="0"/>
          </a:p>
        </p:txBody>
      </p:sp>
    </p:spTree>
    <p:extLst>
      <p:ext uri="{BB962C8B-B14F-4D97-AF65-F5344CB8AC3E}">
        <p14:creationId xmlns:p14="http://schemas.microsoft.com/office/powerpoint/2010/main" val="323303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37</a:t>
            </a:fld>
            <a:endParaRPr lang="en-CA" dirty="0"/>
          </a:p>
        </p:txBody>
      </p:sp>
    </p:spTree>
    <p:extLst>
      <p:ext uri="{BB962C8B-B14F-4D97-AF65-F5344CB8AC3E}">
        <p14:creationId xmlns:p14="http://schemas.microsoft.com/office/powerpoint/2010/main" val="312025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4</a:t>
            </a:fld>
            <a:endParaRPr lang="en-CA" dirty="0"/>
          </a:p>
        </p:txBody>
      </p:sp>
    </p:spTree>
    <p:extLst>
      <p:ext uri="{BB962C8B-B14F-4D97-AF65-F5344CB8AC3E}">
        <p14:creationId xmlns:p14="http://schemas.microsoft.com/office/powerpoint/2010/main" val="316658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5</a:t>
            </a:fld>
            <a:endParaRPr lang="en-CA" dirty="0"/>
          </a:p>
        </p:txBody>
      </p:sp>
    </p:spTree>
    <p:extLst>
      <p:ext uri="{BB962C8B-B14F-4D97-AF65-F5344CB8AC3E}">
        <p14:creationId xmlns:p14="http://schemas.microsoft.com/office/powerpoint/2010/main" val="1153948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CA" dirty="0" smtClean="0">
              <a:latin typeface="Arial" charset="0"/>
              <a:ea typeface="ＭＳ Ｐゴシック" pitchFamily="34" charset="-128"/>
            </a:endParaRPr>
          </a:p>
        </p:txBody>
      </p:sp>
      <p:sp>
        <p:nvSpPr>
          <p:cNvPr id="22532" name="Slide Number Placeholder 3"/>
          <p:cNvSpPr>
            <a:spLocks noGrp="1"/>
          </p:cNvSpPr>
          <p:nvPr>
            <p:ph type="sldNum" sz="quarter" idx="5"/>
          </p:nvPr>
        </p:nvSpPr>
        <p:spPr>
          <a:noFill/>
        </p:spPr>
        <p:txBody>
          <a:bodyPr/>
          <a:lstStyle>
            <a:lvl1pPr defTabSz="916060">
              <a:defRPr sz="2400">
                <a:solidFill>
                  <a:schemeClr val="tx1"/>
                </a:solidFill>
                <a:latin typeface="Arial" charset="0"/>
                <a:ea typeface="ＭＳ Ｐゴシック" pitchFamily="34" charset="-128"/>
              </a:defRPr>
            </a:lvl1pPr>
            <a:lvl2pPr marL="734103" indent="-282348" defTabSz="916060">
              <a:defRPr sz="2400">
                <a:solidFill>
                  <a:schemeClr val="tx1"/>
                </a:solidFill>
                <a:latin typeface="Arial" charset="0"/>
                <a:ea typeface="ＭＳ Ｐゴシック" pitchFamily="34" charset="-128"/>
              </a:defRPr>
            </a:lvl2pPr>
            <a:lvl3pPr marL="1129389" indent="-225877" defTabSz="916060">
              <a:defRPr sz="2400">
                <a:solidFill>
                  <a:schemeClr val="tx1"/>
                </a:solidFill>
                <a:latin typeface="Arial" charset="0"/>
                <a:ea typeface="ＭＳ Ｐゴシック" pitchFamily="34" charset="-128"/>
              </a:defRPr>
            </a:lvl3pPr>
            <a:lvl4pPr marL="1581144" indent="-225877" defTabSz="916060">
              <a:defRPr sz="2400">
                <a:solidFill>
                  <a:schemeClr val="tx1"/>
                </a:solidFill>
                <a:latin typeface="Arial" charset="0"/>
                <a:ea typeface="ＭＳ Ｐゴシック" pitchFamily="34" charset="-128"/>
              </a:defRPr>
            </a:lvl4pPr>
            <a:lvl5pPr marL="2032900" indent="-225877" defTabSz="916060">
              <a:defRPr sz="2400">
                <a:solidFill>
                  <a:schemeClr val="tx1"/>
                </a:solidFill>
                <a:latin typeface="Arial" charset="0"/>
                <a:ea typeface="ＭＳ Ｐゴシック" pitchFamily="34" charset="-128"/>
              </a:defRPr>
            </a:lvl5pPr>
            <a:lvl6pPr marL="2484655" indent="-225877" defTabSz="916060" eaLnBrk="0" fontAlgn="base" hangingPunct="0">
              <a:spcBef>
                <a:spcPct val="0"/>
              </a:spcBef>
              <a:spcAft>
                <a:spcPct val="0"/>
              </a:spcAft>
              <a:defRPr sz="2400">
                <a:solidFill>
                  <a:schemeClr val="tx1"/>
                </a:solidFill>
                <a:latin typeface="Arial" charset="0"/>
                <a:ea typeface="ＭＳ Ｐゴシック" pitchFamily="34" charset="-128"/>
              </a:defRPr>
            </a:lvl6pPr>
            <a:lvl7pPr marL="2936412" indent="-225877" defTabSz="916060" eaLnBrk="0" fontAlgn="base" hangingPunct="0">
              <a:spcBef>
                <a:spcPct val="0"/>
              </a:spcBef>
              <a:spcAft>
                <a:spcPct val="0"/>
              </a:spcAft>
              <a:defRPr sz="2400">
                <a:solidFill>
                  <a:schemeClr val="tx1"/>
                </a:solidFill>
                <a:latin typeface="Arial" charset="0"/>
                <a:ea typeface="ＭＳ Ｐゴシック" pitchFamily="34" charset="-128"/>
              </a:defRPr>
            </a:lvl7pPr>
            <a:lvl8pPr marL="3388166" indent="-225877" defTabSz="916060" eaLnBrk="0" fontAlgn="base" hangingPunct="0">
              <a:spcBef>
                <a:spcPct val="0"/>
              </a:spcBef>
              <a:spcAft>
                <a:spcPct val="0"/>
              </a:spcAft>
              <a:defRPr sz="2400">
                <a:solidFill>
                  <a:schemeClr val="tx1"/>
                </a:solidFill>
                <a:latin typeface="Arial" charset="0"/>
                <a:ea typeface="ＭＳ Ｐゴシック" pitchFamily="34" charset="-128"/>
              </a:defRPr>
            </a:lvl8pPr>
            <a:lvl9pPr marL="3839922" indent="-225877" defTabSz="916060" eaLnBrk="0" fontAlgn="base" hangingPunct="0">
              <a:spcBef>
                <a:spcPct val="0"/>
              </a:spcBef>
              <a:spcAft>
                <a:spcPct val="0"/>
              </a:spcAft>
              <a:defRPr sz="2400">
                <a:solidFill>
                  <a:schemeClr val="tx1"/>
                </a:solidFill>
                <a:latin typeface="Arial" charset="0"/>
                <a:ea typeface="ＭＳ Ｐゴシック" pitchFamily="34" charset="-128"/>
              </a:defRPr>
            </a:lvl9pPr>
          </a:lstStyle>
          <a:p>
            <a:fld id="{2D69B08F-0EBD-4D44-AFB9-42DDA5DF8CC0}"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7</a:t>
            </a:fld>
            <a:endParaRPr lang="en-CA" dirty="0"/>
          </a:p>
        </p:txBody>
      </p:sp>
    </p:spTree>
    <p:extLst>
      <p:ext uri="{BB962C8B-B14F-4D97-AF65-F5344CB8AC3E}">
        <p14:creationId xmlns:p14="http://schemas.microsoft.com/office/powerpoint/2010/main" val="407221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9</a:t>
            </a:fld>
            <a:endParaRPr lang="en-CA" dirty="0"/>
          </a:p>
        </p:txBody>
      </p:sp>
    </p:spTree>
    <p:extLst>
      <p:ext uri="{BB962C8B-B14F-4D97-AF65-F5344CB8AC3E}">
        <p14:creationId xmlns:p14="http://schemas.microsoft.com/office/powerpoint/2010/main" val="2108298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10</a:t>
            </a:fld>
            <a:endParaRPr lang="en-CA" dirty="0"/>
          </a:p>
        </p:txBody>
      </p:sp>
    </p:spTree>
    <p:extLst>
      <p:ext uri="{BB962C8B-B14F-4D97-AF65-F5344CB8AC3E}">
        <p14:creationId xmlns:p14="http://schemas.microsoft.com/office/powerpoint/2010/main" val="227124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178" y="256963"/>
            <a:ext cx="2908683" cy="103843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60070"/>
            <a:ext cx="8458200" cy="69330"/>
          </a:xfrm>
          <a:prstGeom prst="rect">
            <a:avLst/>
          </a:prstGeom>
        </p:spPr>
      </p:pic>
    </p:spTree>
    <p:extLst>
      <p:ext uri="{BB962C8B-B14F-4D97-AF65-F5344CB8AC3E}">
        <p14:creationId xmlns:p14="http://schemas.microsoft.com/office/powerpoint/2010/main" val="252932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rgbClr val="00B050"/>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3BC4A81-272D-4B6C-9094-3AE27DC0A8E0}" type="slidenum">
              <a:rPr lang="en-CA" smtClean="0"/>
              <a:t>‹#›</a:t>
            </a:fld>
            <a:endParaRPr lang="en-CA"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838200" y="428819"/>
            <a:ext cx="1645920" cy="2698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4333" y="93416"/>
            <a:ext cx="265176" cy="265176"/>
          </a:xfrm>
          <a:prstGeom prst="rect">
            <a:avLst/>
          </a:prstGeom>
        </p:spPr>
      </p:pic>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126481"/>
            <a:ext cx="8458199" cy="45719"/>
          </a:xfrm>
          <a:prstGeom prst="rect">
            <a:avLst/>
          </a:prstGeom>
        </p:spPr>
      </p:pic>
    </p:spTree>
    <p:extLst>
      <p:ext uri="{BB962C8B-B14F-4D97-AF65-F5344CB8AC3E}">
        <p14:creationId xmlns:p14="http://schemas.microsoft.com/office/powerpoint/2010/main" val="71213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rgbClr val="00B050"/>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3BC4A81-272D-4B6C-9094-3AE27DC0A8E0}" type="slidenum">
              <a:rPr lang="en-CA" smtClean="0"/>
              <a:t>‹#›</a:t>
            </a:fld>
            <a:endParaRPr lang="en-CA"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838200" y="428819"/>
            <a:ext cx="1645920" cy="2698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4333" y="93416"/>
            <a:ext cx="265176" cy="265176"/>
          </a:xfrm>
          <a:prstGeom prst="rect">
            <a:avLst/>
          </a:prstGeom>
        </p:spPr>
      </p:pic>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126481"/>
            <a:ext cx="8458199" cy="45719"/>
          </a:xfrm>
          <a:prstGeom prst="rect">
            <a:avLst/>
          </a:prstGeom>
        </p:spPr>
      </p:pic>
    </p:spTree>
    <p:extLst>
      <p:ext uri="{BB962C8B-B14F-4D97-AF65-F5344CB8AC3E}">
        <p14:creationId xmlns:p14="http://schemas.microsoft.com/office/powerpoint/2010/main" val="395180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0"/>
            <a:ext cx="8183880" cy="1143000"/>
          </a:xfrm>
        </p:spPr>
        <p:txBody>
          <a:bodyPr/>
          <a:lstStyle/>
          <a:p>
            <a:r>
              <a:rPr lang="en-US" smtClean="0"/>
              <a:t>Click to edit Master title style</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3BC4A81-272D-4B6C-9094-3AE27DC0A8E0}" type="slidenum">
              <a:rPr lang="en-CA" smtClean="0"/>
              <a:t>‹#›</a:t>
            </a:fld>
            <a:endParaRPr lang="en-CA" dirty="0"/>
          </a:p>
        </p:txBody>
      </p:sp>
      <p:sp>
        <p:nvSpPr>
          <p:cNvPr id="7" name="Content Placeholder 2"/>
          <p:cNvSpPr>
            <a:spLocks noGrp="1"/>
          </p:cNvSpPr>
          <p:nvPr>
            <p:ph idx="13"/>
          </p:nvPr>
        </p:nvSpPr>
        <p:spPr>
          <a:xfrm>
            <a:off x="502920" y="2286000"/>
            <a:ext cx="8183880" cy="3535363"/>
          </a:xfrm>
        </p:spPr>
        <p:txBody>
          <a:bodyPr/>
          <a:lstStyle>
            <a:lvl1pPr marL="342900" indent="-342900">
              <a:buClr>
                <a:srgbClr val="00B050"/>
              </a:buClr>
              <a:buFont typeface="Wingdings" panose="05000000000000000000" pitchFamily="2" charset="2"/>
              <a:buChar char="§"/>
              <a:defRPr/>
            </a:lvl1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838200" y="428819"/>
            <a:ext cx="1645920" cy="2698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4333" y="93416"/>
            <a:ext cx="265176" cy="265176"/>
          </a:xfrm>
          <a:prstGeom prst="rect">
            <a:avLst/>
          </a:prstGeom>
        </p:spPr>
      </p:pic>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126481"/>
            <a:ext cx="8458199" cy="45719"/>
          </a:xfrm>
          <a:prstGeom prst="rect">
            <a:avLst/>
          </a:prstGeom>
        </p:spPr>
      </p:pic>
    </p:spTree>
    <p:extLst>
      <p:ext uri="{BB962C8B-B14F-4D97-AF65-F5344CB8AC3E}">
        <p14:creationId xmlns:p14="http://schemas.microsoft.com/office/powerpoint/2010/main" val="37555481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3BC4A81-272D-4B6C-9094-3AE27DC0A8E0}" type="slidenum">
              <a:rPr lang="en-CA" smtClean="0"/>
              <a:t>‹#›</a:t>
            </a:fld>
            <a:endParaRPr lang="en-CA"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838200" y="428819"/>
            <a:ext cx="1645920" cy="2698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4333" y="93416"/>
            <a:ext cx="265176" cy="265176"/>
          </a:xfrm>
          <a:prstGeom prst="rect">
            <a:avLst/>
          </a:prstGeom>
        </p:spPr>
      </p:pic>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126481"/>
            <a:ext cx="8458199" cy="45719"/>
          </a:xfrm>
          <a:prstGeom prst="rect">
            <a:avLst/>
          </a:prstGeom>
        </p:spPr>
      </p:pic>
    </p:spTree>
    <p:extLst>
      <p:ext uri="{BB962C8B-B14F-4D97-AF65-F5344CB8AC3E}">
        <p14:creationId xmlns:p14="http://schemas.microsoft.com/office/powerpoint/2010/main" val="3213523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rgbClr val="00B050"/>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rgbClr val="00B050"/>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3BC4A81-272D-4B6C-9094-3AE27DC0A8E0}" type="slidenum">
              <a:rPr lang="en-CA" smtClean="0"/>
              <a:t>‹#›</a:t>
            </a:fld>
            <a:endParaRPr lang="en-CA"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838200" y="428819"/>
            <a:ext cx="1645920" cy="2698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4333" y="93416"/>
            <a:ext cx="265176" cy="265176"/>
          </a:xfrm>
          <a:prstGeom prst="rect">
            <a:avLst/>
          </a:prstGeom>
        </p:spPr>
      </p:pic>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126481"/>
            <a:ext cx="8458199" cy="45719"/>
          </a:xfrm>
          <a:prstGeom prst="rect">
            <a:avLst/>
          </a:prstGeom>
        </p:spPr>
      </p:pic>
    </p:spTree>
    <p:extLst>
      <p:ext uri="{BB962C8B-B14F-4D97-AF65-F5344CB8AC3E}">
        <p14:creationId xmlns:p14="http://schemas.microsoft.com/office/powerpoint/2010/main" val="982285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00B050"/>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00B050"/>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7" name="Date Placeholder 6"/>
          <p:cNvSpPr>
            <a:spLocks noGrp="1"/>
          </p:cNvSpPr>
          <p:nvPr>
            <p:ph type="dt" sz="half" idx="10"/>
          </p:nvPr>
        </p:nvSpPr>
        <p:spPr/>
        <p:txBody>
          <a:bodyPr/>
          <a:lstStyle/>
          <a:p>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3BC4A81-272D-4B6C-9094-3AE27DC0A8E0}" type="slidenum">
              <a:rPr lang="en-CA" smtClean="0"/>
              <a:t>‹#›</a:t>
            </a:fld>
            <a:endParaRPr lang="en-CA"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838200" y="428819"/>
            <a:ext cx="1645920" cy="26982"/>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4333" y="93416"/>
            <a:ext cx="265176" cy="265176"/>
          </a:xfrm>
          <a:prstGeom prst="rect">
            <a:avLst/>
          </a:prstGeom>
        </p:spPr>
      </p:pic>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126481"/>
            <a:ext cx="8458199" cy="45719"/>
          </a:xfrm>
          <a:prstGeom prst="rect">
            <a:avLst/>
          </a:prstGeom>
        </p:spPr>
      </p:pic>
    </p:spTree>
    <p:extLst>
      <p:ext uri="{BB962C8B-B14F-4D97-AF65-F5344CB8AC3E}">
        <p14:creationId xmlns:p14="http://schemas.microsoft.com/office/powerpoint/2010/main" val="78904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3BC4A81-272D-4B6C-9094-3AE27DC0A8E0}" type="slidenum">
              <a:rPr lang="en-CA" smtClean="0"/>
              <a:t>‹#›</a:t>
            </a:fld>
            <a:endParaRPr lang="en-CA"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838200" y="428819"/>
            <a:ext cx="1645920" cy="2698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4333" y="93416"/>
            <a:ext cx="265176" cy="265176"/>
          </a:xfrm>
          <a:prstGeom prst="rect">
            <a:avLst/>
          </a:prstGeom>
        </p:spPr>
      </p:pic>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126481"/>
            <a:ext cx="8458199" cy="45719"/>
          </a:xfrm>
          <a:prstGeom prst="rect">
            <a:avLst/>
          </a:prstGeom>
        </p:spPr>
      </p:pic>
    </p:spTree>
    <p:extLst>
      <p:ext uri="{BB962C8B-B14F-4D97-AF65-F5344CB8AC3E}">
        <p14:creationId xmlns:p14="http://schemas.microsoft.com/office/powerpoint/2010/main" val="99968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3BC4A81-272D-4B6C-9094-3AE27DC0A8E0}" type="slidenum">
              <a:rPr lang="en-CA" smtClean="0"/>
              <a:t>‹#›</a:t>
            </a:fld>
            <a:endParaRPr lang="en-CA"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838200" y="428819"/>
            <a:ext cx="1645920" cy="26982"/>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4333" y="93416"/>
            <a:ext cx="265176" cy="265176"/>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126481"/>
            <a:ext cx="8458199" cy="45719"/>
          </a:xfrm>
          <a:prstGeom prst="rect">
            <a:avLst/>
          </a:prstGeom>
        </p:spPr>
      </p:pic>
    </p:spTree>
    <p:extLst>
      <p:ext uri="{BB962C8B-B14F-4D97-AF65-F5344CB8AC3E}">
        <p14:creationId xmlns:p14="http://schemas.microsoft.com/office/powerpoint/2010/main" val="1843723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rgbClr val="00B050"/>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3BC4A81-272D-4B6C-9094-3AE27DC0A8E0}" type="slidenum">
              <a:rPr lang="en-CA" smtClean="0"/>
              <a:t>‹#›</a:t>
            </a:fld>
            <a:endParaRPr lang="en-CA"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838200" y="428819"/>
            <a:ext cx="1645920" cy="2698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4333" y="93416"/>
            <a:ext cx="265176" cy="265176"/>
          </a:xfrm>
          <a:prstGeom prst="rect">
            <a:avLst/>
          </a:prstGeom>
        </p:spPr>
      </p:pic>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126481"/>
            <a:ext cx="8458199" cy="45719"/>
          </a:xfrm>
          <a:prstGeom prst="rect">
            <a:avLst/>
          </a:prstGeom>
        </p:spPr>
      </p:pic>
    </p:spTree>
    <p:extLst>
      <p:ext uri="{BB962C8B-B14F-4D97-AF65-F5344CB8AC3E}">
        <p14:creationId xmlns:p14="http://schemas.microsoft.com/office/powerpoint/2010/main" val="557043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CA" dirty="0"/>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3BC4A81-272D-4B6C-9094-3AE27DC0A8E0}" type="slidenum">
              <a:rPr lang="en-CA" smtClean="0"/>
              <a:t>‹#›</a:t>
            </a:fld>
            <a:endParaRPr lang="en-CA"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838200" y="428819"/>
            <a:ext cx="1645920" cy="2698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4333" y="93416"/>
            <a:ext cx="265176" cy="265176"/>
          </a:xfrm>
          <a:prstGeom prst="rect">
            <a:avLst/>
          </a:prstGeom>
        </p:spPr>
      </p:pic>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126481"/>
            <a:ext cx="8458199" cy="45719"/>
          </a:xfrm>
          <a:prstGeom prst="rect">
            <a:avLst/>
          </a:prstGeom>
        </p:spPr>
      </p:pic>
    </p:spTree>
    <p:extLst>
      <p:ext uri="{BB962C8B-B14F-4D97-AF65-F5344CB8AC3E}">
        <p14:creationId xmlns:p14="http://schemas.microsoft.com/office/powerpoint/2010/main" val="123257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t>‹#›</a:t>
            </a:fld>
            <a:endParaRPr lang="en-CA" dirty="0"/>
          </a:p>
        </p:txBody>
      </p:sp>
    </p:spTree>
    <p:extLst>
      <p:ext uri="{BB962C8B-B14F-4D97-AF65-F5344CB8AC3E}">
        <p14:creationId xmlns:p14="http://schemas.microsoft.com/office/powerpoint/2010/main" val="4188394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ontario.ca/socialassistanc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6225"/>
            <a:ext cx="7772400" cy="1470025"/>
          </a:xfrm>
        </p:spPr>
        <p:txBody>
          <a:bodyPr>
            <a:normAutofit fontScale="90000"/>
          </a:bodyPr>
          <a:lstStyle/>
          <a:p>
            <a:pPr algn="r"/>
            <a:r>
              <a:rPr lang="en-CA" dirty="0"/>
              <a:t>All About </a:t>
            </a:r>
            <a:r>
              <a:rPr lang="en-CA" dirty="0" smtClean="0"/>
              <a:t>the </a:t>
            </a:r>
            <a:r>
              <a:rPr lang="en-CA" sz="4800" dirty="0" smtClean="0"/>
              <a:t>Ontario Disability Support Program (ODSP)</a:t>
            </a:r>
            <a:endParaRPr lang="en-CA" dirty="0">
              <a:solidFill>
                <a:srgbClr val="57585A"/>
              </a:solidFill>
              <a:latin typeface="HelveticaNeueLT Std Lt" pitchFamily="34" charset="0"/>
            </a:endParaRPr>
          </a:p>
        </p:txBody>
      </p:sp>
      <p:sp>
        <p:nvSpPr>
          <p:cNvPr id="3" name="Subtitle 2"/>
          <p:cNvSpPr>
            <a:spLocks noGrp="1"/>
          </p:cNvSpPr>
          <p:nvPr>
            <p:ph type="subTitle" idx="1"/>
          </p:nvPr>
        </p:nvSpPr>
        <p:spPr>
          <a:xfrm>
            <a:off x="2057400" y="4572000"/>
            <a:ext cx="6400800" cy="838200"/>
          </a:xfrm>
        </p:spPr>
        <p:txBody>
          <a:bodyPr>
            <a:normAutofit/>
          </a:bodyPr>
          <a:lstStyle/>
          <a:p>
            <a:pPr algn="r"/>
            <a:r>
              <a:rPr lang="en-CA" dirty="0" smtClean="0">
                <a:solidFill>
                  <a:srgbClr val="57585A"/>
                </a:solidFill>
                <a:latin typeface="HelveticaNeueLT Std Lt" pitchFamily="34" charset="0"/>
              </a:rPr>
              <a:t>Community Presentation</a:t>
            </a:r>
            <a:endParaRPr lang="en-CA" dirty="0">
              <a:solidFill>
                <a:srgbClr val="57585A"/>
              </a:solidFill>
              <a:latin typeface="HelveticaNeueLT Std Lt" pitchFamily="34" charset="0"/>
            </a:endParaRPr>
          </a:p>
        </p:txBody>
      </p:sp>
    </p:spTree>
    <p:extLst>
      <p:ext uri="{BB962C8B-B14F-4D97-AF65-F5344CB8AC3E}">
        <p14:creationId xmlns:p14="http://schemas.microsoft.com/office/powerpoint/2010/main" val="1736340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533400"/>
            <a:ext cx="8183880" cy="1066800"/>
          </a:xfrm>
        </p:spPr>
        <p:txBody>
          <a:bodyPr>
            <a:normAutofit/>
          </a:bodyPr>
          <a:lstStyle/>
          <a:p>
            <a:pPr algn="l"/>
            <a:r>
              <a:rPr lang="en-US" sz="4000" dirty="0">
                <a:solidFill>
                  <a:srgbClr val="57585A"/>
                </a:solidFill>
              </a:rPr>
              <a:t>Who is eligible?</a:t>
            </a:r>
            <a:endParaRPr lang="en-CA" sz="4000" dirty="0">
              <a:solidFill>
                <a:srgbClr val="57585A"/>
              </a:solidFill>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t>10</a:t>
            </a:fld>
            <a:endParaRPr lang="en-CA" dirty="0"/>
          </a:p>
        </p:txBody>
      </p:sp>
      <p:sp>
        <p:nvSpPr>
          <p:cNvPr id="5" name="Content Placeholder 4"/>
          <p:cNvSpPr>
            <a:spLocks noGrp="1"/>
          </p:cNvSpPr>
          <p:nvPr>
            <p:ph idx="13"/>
          </p:nvPr>
        </p:nvSpPr>
        <p:spPr>
          <a:xfrm>
            <a:off x="480060" y="1905000"/>
            <a:ext cx="8183880" cy="3810000"/>
          </a:xfrm>
        </p:spPr>
        <p:txBody>
          <a:bodyPr>
            <a:normAutofit/>
          </a:bodyPr>
          <a:lstStyle/>
          <a:p>
            <a:pPr marL="0" indent="0">
              <a:lnSpc>
                <a:spcPct val="90000"/>
              </a:lnSpc>
              <a:buNone/>
            </a:pPr>
            <a:r>
              <a:rPr lang="en-US" sz="1800" dirty="0"/>
              <a:t>To be eligible for ODSP income </a:t>
            </a:r>
            <a:r>
              <a:rPr lang="en-US" sz="1800" dirty="0" smtClean="0"/>
              <a:t>support, </a:t>
            </a:r>
            <a:r>
              <a:rPr lang="en-US" sz="1800" dirty="0"/>
              <a:t>a person must be:</a:t>
            </a:r>
          </a:p>
          <a:p>
            <a:pPr lvl="1">
              <a:lnSpc>
                <a:spcPct val="90000"/>
              </a:lnSpc>
            </a:pPr>
            <a:endParaRPr lang="en-US" sz="1000" dirty="0"/>
          </a:p>
          <a:p>
            <a:pPr lvl="1">
              <a:lnSpc>
                <a:spcPct val="90000"/>
              </a:lnSpc>
              <a:buClr>
                <a:srgbClr val="2C8927"/>
              </a:buClr>
              <a:buFont typeface="Wingdings" panose="05000000000000000000" pitchFamily="2" charset="2"/>
              <a:buChar char="§"/>
            </a:pPr>
            <a:r>
              <a:rPr lang="en-US" sz="1600" dirty="0"/>
              <a:t>a resident of </a:t>
            </a:r>
            <a:r>
              <a:rPr lang="en-US" sz="1600" dirty="0" smtClean="0"/>
              <a:t>Ontario;</a:t>
            </a:r>
            <a:endParaRPr lang="en-US" sz="1600" dirty="0"/>
          </a:p>
          <a:p>
            <a:pPr lvl="1">
              <a:lnSpc>
                <a:spcPct val="90000"/>
              </a:lnSpc>
              <a:buClr>
                <a:srgbClr val="2C8927"/>
              </a:buClr>
              <a:buFont typeface="Wingdings" panose="05000000000000000000" pitchFamily="2" charset="2"/>
              <a:buChar char="§"/>
            </a:pPr>
            <a:r>
              <a:rPr lang="en-US" sz="1600" dirty="0"/>
              <a:t>18 years of age or </a:t>
            </a:r>
            <a:r>
              <a:rPr lang="en-US" sz="1600" dirty="0" smtClean="0"/>
              <a:t>older; </a:t>
            </a:r>
            <a:endParaRPr lang="en-US" sz="1600" dirty="0"/>
          </a:p>
          <a:p>
            <a:pPr lvl="1">
              <a:lnSpc>
                <a:spcPct val="90000"/>
              </a:lnSpc>
              <a:buClr>
                <a:srgbClr val="2C8927"/>
              </a:buClr>
              <a:buFont typeface="Wingdings" panose="05000000000000000000" pitchFamily="2" charset="2"/>
              <a:buChar char="§"/>
            </a:pPr>
            <a:r>
              <a:rPr lang="en-US" sz="1600" dirty="0"/>
              <a:t>in financial </a:t>
            </a:r>
            <a:r>
              <a:rPr lang="en-US" sz="1600" dirty="0" smtClean="0"/>
              <a:t>need; </a:t>
            </a:r>
            <a:r>
              <a:rPr lang="en-CA" sz="1600" dirty="0" smtClean="0"/>
              <a:t>and </a:t>
            </a:r>
            <a:endParaRPr lang="en-CA" sz="1600" dirty="0"/>
          </a:p>
          <a:p>
            <a:pPr lvl="1">
              <a:lnSpc>
                <a:spcPct val="90000"/>
              </a:lnSpc>
              <a:buClr>
                <a:srgbClr val="2C8927"/>
              </a:buClr>
              <a:buFont typeface="Wingdings" panose="05000000000000000000" pitchFamily="2" charset="2"/>
              <a:buChar char="§"/>
            </a:pPr>
            <a:r>
              <a:rPr lang="en-CA" sz="1600" dirty="0"/>
              <a:t>h</a:t>
            </a:r>
            <a:r>
              <a:rPr lang="en-CA" sz="1600" dirty="0" smtClean="0"/>
              <a:t>ave assets </a:t>
            </a:r>
            <a:r>
              <a:rPr lang="en-CA" sz="1600" dirty="0"/>
              <a:t>no greater than the limits set out in the </a:t>
            </a:r>
            <a:r>
              <a:rPr lang="en-CA" sz="1600" dirty="0" smtClean="0"/>
              <a:t>ODSP regulation.</a:t>
            </a:r>
            <a:endParaRPr lang="en-US" sz="1600" dirty="0" smtClean="0"/>
          </a:p>
          <a:p>
            <a:pPr lvl="1">
              <a:lnSpc>
                <a:spcPct val="90000"/>
              </a:lnSpc>
            </a:pPr>
            <a:endParaRPr lang="en-US" sz="1900" dirty="0"/>
          </a:p>
          <a:p>
            <a:pPr marL="0" indent="-34290">
              <a:lnSpc>
                <a:spcPct val="90000"/>
              </a:lnSpc>
              <a:buNone/>
            </a:pPr>
            <a:r>
              <a:rPr lang="en-US" sz="1800" b="1" i="1" dirty="0" smtClean="0"/>
              <a:t>And </a:t>
            </a:r>
            <a:r>
              <a:rPr lang="en-US" sz="1800" dirty="0" smtClean="0"/>
              <a:t>either be</a:t>
            </a:r>
            <a:endParaRPr lang="en-US" sz="1800" dirty="0"/>
          </a:p>
          <a:p>
            <a:pPr lvl="1">
              <a:lnSpc>
                <a:spcPct val="90000"/>
              </a:lnSpc>
              <a:buClr>
                <a:srgbClr val="2C8927"/>
              </a:buClr>
              <a:buFont typeface="Wingdings" panose="05000000000000000000" pitchFamily="2" charset="2"/>
              <a:buChar char="§"/>
            </a:pPr>
            <a:r>
              <a:rPr lang="en-US" sz="1600" dirty="0"/>
              <a:t>d</a:t>
            </a:r>
            <a:r>
              <a:rPr lang="en-US" sz="1600" dirty="0" smtClean="0"/>
              <a:t>eemed to </a:t>
            </a:r>
            <a:r>
              <a:rPr lang="en-US" sz="1600" dirty="0"/>
              <a:t>be </a:t>
            </a:r>
            <a:r>
              <a:rPr lang="en-US" sz="1600" dirty="0" smtClean="0"/>
              <a:t>a “</a:t>
            </a:r>
            <a:r>
              <a:rPr lang="en-US" sz="1600" dirty="0"/>
              <a:t>person with a disability” under the ODSP </a:t>
            </a:r>
            <a:r>
              <a:rPr lang="en-US" sz="1600" dirty="0" smtClean="0"/>
              <a:t>Act; </a:t>
            </a:r>
          </a:p>
          <a:p>
            <a:pPr marL="457200" lvl="1" indent="0">
              <a:lnSpc>
                <a:spcPct val="90000"/>
              </a:lnSpc>
              <a:buClr>
                <a:srgbClr val="2C8927"/>
              </a:buClr>
              <a:buNone/>
            </a:pPr>
            <a:r>
              <a:rPr lang="en-US" sz="1600" b="1" u="sng" dirty="0" smtClean="0"/>
              <a:t>or </a:t>
            </a:r>
            <a:endParaRPr lang="en-US" sz="1600" b="1" u="sng" dirty="0"/>
          </a:p>
          <a:p>
            <a:pPr lvl="1">
              <a:lnSpc>
                <a:spcPct val="90000"/>
              </a:lnSpc>
              <a:buClr>
                <a:srgbClr val="2C8927"/>
              </a:buClr>
              <a:buFont typeface="Wingdings" panose="05000000000000000000" pitchFamily="2" charset="2"/>
              <a:buChar char="§"/>
            </a:pPr>
            <a:r>
              <a:rPr lang="en-US" sz="1600" dirty="0"/>
              <a:t>qualify as a member of a prescribed </a:t>
            </a:r>
            <a:r>
              <a:rPr lang="en-US" sz="1600" dirty="0" smtClean="0"/>
              <a:t>class.</a:t>
            </a:r>
            <a:endParaRPr lang="en-US" sz="1600" dirty="0"/>
          </a:p>
          <a:p>
            <a:endParaRPr lang="en-CA" dirty="0"/>
          </a:p>
        </p:txBody>
      </p:sp>
      <p:cxnSp>
        <p:nvCxnSpPr>
          <p:cNvPr id="6" name="AutoShape 24"/>
          <p:cNvCxnSpPr>
            <a:cxnSpLocks noChangeShapeType="1"/>
          </p:cNvCxnSpPr>
          <p:nvPr/>
        </p:nvCxnSpPr>
        <p:spPr bwMode="auto">
          <a:xfrm>
            <a:off x="403746" y="16002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52929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58788"/>
            <a:ext cx="8183880" cy="1143000"/>
          </a:xfrm>
        </p:spPr>
        <p:txBody>
          <a:bodyPr>
            <a:normAutofit/>
          </a:bodyPr>
          <a:lstStyle/>
          <a:p>
            <a:pPr algn="l"/>
            <a:r>
              <a:rPr lang="en-CA" sz="4000" dirty="0" smtClean="0">
                <a:solidFill>
                  <a:srgbClr val="57585A"/>
                </a:solidFill>
              </a:rPr>
              <a:t>Application </a:t>
            </a:r>
            <a:r>
              <a:rPr lang="en-CA" sz="4000" dirty="0">
                <a:solidFill>
                  <a:srgbClr val="57585A"/>
                </a:solidFill>
              </a:rPr>
              <a:t>Process</a:t>
            </a:r>
          </a:p>
        </p:txBody>
      </p:sp>
      <p:sp>
        <p:nvSpPr>
          <p:cNvPr id="3" name="Slide Number Placeholder 2"/>
          <p:cNvSpPr>
            <a:spLocks noGrp="1"/>
          </p:cNvSpPr>
          <p:nvPr>
            <p:ph type="sldNum" sz="quarter" idx="12"/>
          </p:nvPr>
        </p:nvSpPr>
        <p:spPr/>
        <p:txBody>
          <a:bodyPr/>
          <a:lstStyle/>
          <a:p>
            <a:fld id="{53BC4A81-272D-4B6C-9094-3AE27DC0A8E0}" type="slidenum">
              <a:rPr lang="en-CA" smtClean="0"/>
              <a:t>11</a:t>
            </a:fld>
            <a:endParaRPr lang="en-CA" dirty="0"/>
          </a:p>
        </p:txBody>
      </p:sp>
      <p:sp>
        <p:nvSpPr>
          <p:cNvPr id="4" name="Content Placeholder 3"/>
          <p:cNvSpPr>
            <a:spLocks noGrp="1"/>
          </p:cNvSpPr>
          <p:nvPr>
            <p:ph idx="13"/>
          </p:nvPr>
        </p:nvSpPr>
        <p:spPr>
          <a:xfrm>
            <a:off x="304800" y="2133600"/>
            <a:ext cx="8458200" cy="3886200"/>
          </a:xfrm>
        </p:spPr>
        <p:txBody>
          <a:bodyPr>
            <a:normAutofit fontScale="55000" lnSpcReduction="20000"/>
          </a:bodyPr>
          <a:lstStyle/>
          <a:p>
            <a:pPr marL="68580" indent="0">
              <a:buNone/>
            </a:pPr>
            <a:r>
              <a:rPr lang="en-CA" sz="3300" b="1" dirty="0" smtClean="0"/>
              <a:t>Step 1:		</a:t>
            </a:r>
            <a:r>
              <a:rPr lang="en-CA" sz="3300" dirty="0" smtClean="0"/>
              <a:t>Determination </a:t>
            </a:r>
            <a:r>
              <a:rPr lang="en-CA" sz="3300" dirty="0"/>
              <a:t>of Financial Need</a:t>
            </a:r>
          </a:p>
          <a:p>
            <a:pPr marL="2286000" lvl="2" indent="-457200">
              <a:buClr>
                <a:srgbClr val="2C8927"/>
              </a:buClr>
              <a:buFont typeface="Wingdings" panose="05000000000000000000" pitchFamily="2" charset="2"/>
              <a:buChar char="§"/>
            </a:pPr>
            <a:r>
              <a:rPr lang="en-CA" sz="2900" dirty="0"/>
              <a:t>Income</a:t>
            </a:r>
          </a:p>
          <a:p>
            <a:pPr marL="2286000" lvl="2" indent="-457200">
              <a:buClr>
                <a:srgbClr val="2C8927"/>
              </a:buClr>
              <a:buFont typeface="Wingdings" panose="05000000000000000000" pitchFamily="2" charset="2"/>
              <a:buChar char="§"/>
            </a:pPr>
            <a:r>
              <a:rPr lang="en-CA" sz="2900" dirty="0" smtClean="0"/>
              <a:t>Assets</a:t>
            </a:r>
          </a:p>
          <a:p>
            <a:pPr marL="2286000" lvl="2" indent="-457200">
              <a:buClr>
                <a:srgbClr val="2C8927"/>
              </a:buClr>
              <a:buFont typeface="Wingdings" panose="05000000000000000000" pitchFamily="2" charset="2"/>
              <a:buChar char="§"/>
            </a:pPr>
            <a:r>
              <a:rPr lang="en-CA" sz="2900" dirty="0" smtClean="0"/>
              <a:t>Expenses, such as shelter costs</a:t>
            </a:r>
            <a:endParaRPr lang="en-CA" sz="2900" dirty="0"/>
          </a:p>
          <a:p>
            <a:pPr marL="2286000" lvl="2" indent="-457200">
              <a:buClr>
                <a:srgbClr val="2C8927"/>
              </a:buClr>
              <a:buFont typeface="Wingdings" panose="05000000000000000000" pitchFamily="2" charset="2"/>
              <a:buChar char="§"/>
            </a:pPr>
            <a:r>
              <a:rPr lang="en-CA" sz="2900" dirty="0"/>
              <a:t>Family </a:t>
            </a:r>
            <a:r>
              <a:rPr lang="en-CA" sz="2900" dirty="0" smtClean="0"/>
              <a:t>size and make-up</a:t>
            </a:r>
          </a:p>
          <a:p>
            <a:pPr marL="914400" lvl="2" indent="0">
              <a:buNone/>
            </a:pPr>
            <a:endParaRPr lang="en-CA" sz="1900" dirty="0"/>
          </a:p>
          <a:p>
            <a:pPr lvl="1"/>
            <a:endParaRPr lang="en-CA" sz="1900" dirty="0"/>
          </a:p>
          <a:p>
            <a:pPr marL="1828800" indent="-1719263">
              <a:buNone/>
            </a:pPr>
            <a:r>
              <a:rPr lang="en-CA" sz="3400" b="1" dirty="0"/>
              <a:t>Step </a:t>
            </a:r>
            <a:r>
              <a:rPr lang="en-CA" sz="3400" b="1" dirty="0" smtClean="0"/>
              <a:t>2: 	</a:t>
            </a:r>
            <a:r>
              <a:rPr lang="en-CA" sz="3300" dirty="0" smtClean="0"/>
              <a:t>Determination </a:t>
            </a:r>
            <a:r>
              <a:rPr lang="en-CA" sz="3300" dirty="0"/>
              <a:t>of </a:t>
            </a:r>
            <a:r>
              <a:rPr lang="en-CA" sz="3300" dirty="0" smtClean="0"/>
              <a:t>Disability or </a:t>
            </a:r>
          </a:p>
          <a:p>
            <a:pPr marL="1828800" indent="-1719263">
              <a:buNone/>
            </a:pPr>
            <a:r>
              <a:rPr lang="en-CA" sz="3300" dirty="0" smtClean="0"/>
              <a:t>	Verification of Prescribed Class</a:t>
            </a:r>
          </a:p>
          <a:p>
            <a:pPr marL="68580" indent="0">
              <a:buNone/>
            </a:pPr>
            <a:endParaRPr lang="en-CA" dirty="0"/>
          </a:p>
          <a:p>
            <a:pPr marL="525780" indent="-457200">
              <a:lnSpc>
                <a:spcPct val="120000"/>
              </a:lnSpc>
            </a:pPr>
            <a:r>
              <a:rPr lang="en-CA" sz="3300" dirty="0" smtClean="0"/>
              <a:t>Applicants can begin the process online, </a:t>
            </a:r>
            <a:r>
              <a:rPr lang="en-CA" sz="3300" dirty="0"/>
              <a:t>or </a:t>
            </a:r>
            <a:r>
              <a:rPr lang="en-CA" sz="3300" dirty="0" smtClean="0"/>
              <a:t>contact their local </a:t>
            </a:r>
            <a:r>
              <a:rPr lang="en-CA" sz="3300" dirty="0"/>
              <a:t>ODSP office</a:t>
            </a:r>
            <a:r>
              <a:rPr lang="en-CA" sz="3300" dirty="0" smtClean="0"/>
              <a:t>.  </a:t>
            </a:r>
          </a:p>
          <a:p>
            <a:pPr marL="525780" indent="-457200">
              <a:lnSpc>
                <a:spcPct val="120000"/>
              </a:lnSpc>
            </a:pPr>
            <a:endParaRPr lang="en-CA" sz="3300" dirty="0" smtClean="0"/>
          </a:p>
          <a:p>
            <a:pPr marL="525780" indent="-457200">
              <a:lnSpc>
                <a:spcPct val="120000"/>
              </a:lnSpc>
            </a:pPr>
            <a:r>
              <a:rPr lang="en-CA" sz="3300" dirty="0" smtClean="0"/>
              <a:t>Individuals receiving Ontario </a:t>
            </a:r>
            <a:r>
              <a:rPr lang="en-CA" sz="3300" dirty="0"/>
              <a:t>Works </a:t>
            </a:r>
            <a:r>
              <a:rPr lang="en-CA" sz="3300" dirty="0" smtClean="0"/>
              <a:t>can </a:t>
            </a:r>
            <a:r>
              <a:rPr lang="en-CA" sz="3300" dirty="0"/>
              <a:t>apply </a:t>
            </a:r>
            <a:r>
              <a:rPr lang="en-CA" sz="3300" dirty="0" smtClean="0"/>
              <a:t>for ODSP through </a:t>
            </a:r>
            <a:r>
              <a:rPr lang="en-CA" sz="3300" dirty="0"/>
              <a:t>their Ontario Works office.</a:t>
            </a:r>
          </a:p>
          <a:p>
            <a:endParaRPr lang="en-CA" dirty="0"/>
          </a:p>
        </p:txBody>
      </p:sp>
      <p:cxnSp>
        <p:nvCxnSpPr>
          <p:cNvPr id="6" name="AutoShape 24"/>
          <p:cNvCxnSpPr>
            <a:cxnSpLocks noChangeShapeType="1"/>
          </p:cNvCxnSpPr>
          <p:nvPr/>
        </p:nvCxnSpPr>
        <p:spPr bwMode="auto">
          <a:xfrm>
            <a:off x="403746" y="16002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24138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58788"/>
            <a:ext cx="8183880" cy="1143000"/>
          </a:xfrm>
        </p:spPr>
        <p:txBody>
          <a:bodyPr>
            <a:normAutofit/>
          </a:bodyPr>
          <a:lstStyle/>
          <a:p>
            <a:pPr algn="l"/>
            <a:r>
              <a:rPr lang="en-CA" sz="4000" dirty="0" smtClean="0">
                <a:solidFill>
                  <a:srgbClr val="2C8927"/>
                </a:solidFill>
              </a:rPr>
              <a:t>Step 1:</a:t>
            </a:r>
            <a:r>
              <a:rPr lang="en-CA" sz="4000" dirty="0" smtClean="0">
                <a:solidFill>
                  <a:srgbClr val="57585A"/>
                </a:solidFill>
              </a:rPr>
              <a:t> Financial Eligibility</a:t>
            </a:r>
            <a:endParaRPr lang="en-CA" sz="4000" dirty="0">
              <a:solidFill>
                <a:srgbClr val="57585A"/>
              </a:solidFill>
            </a:endParaRPr>
          </a:p>
        </p:txBody>
      </p:sp>
      <p:sp>
        <p:nvSpPr>
          <p:cNvPr id="3" name="Slide Number Placeholder 2"/>
          <p:cNvSpPr>
            <a:spLocks noGrp="1"/>
          </p:cNvSpPr>
          <p:nvPr>
            <p:ph type="sldNum" sz="quarter" idx="12"/>
          </p:nvPr>
        </p:nvSpPr>
        <p:spPr/>
        <p:txBody>
          <a:bodyPr/>
          <a:lstStyle/>
          <a:p>
            <a:fld id="{53BC4A81-272D-4B6C-9094-3AE27DC0A8E0}" type="slidenum">
              <a:rPr lang="en-CA" smtClean="0"/>
              <a:t>12</a:t>
            </a:fld>
            <a:endParaRPr lang="en-CA" dirty="0"/>
          </a:p>
        </p:txBody>
      </p:sp>
      <p:sp>
        <p:nvSpPr>
          <p:cNvPr id="4" name="Content Placeholder 3"/>
          <p:cNvSpPr>
            <a:spLocks noGrp="1"/>
          </p:cNvSpPr>
          <p:nvPr>
            <p:ph idx="13"/>
          </p:nvPr>
        </p:nvSpPr>
        <p:spPr>
          <a:xfrm>
            <a:off x="403746" y="1905000"/>
            <a:ext cx="8587854" cy="3916363"/>
          </a:xfrm>
        </p:spPr>
        <p:txBody>
          <a:bodyPr>
            <a:noAutofit/>
          </a:bodyPr>
          <a:lstStyle/>
          <a:p>
            <a:pPr>
              <a:lnSpc>
                <a:spcPct val="90000"/>
              </a:lnSpc>
              <a:defRPr/>
            </a:pPr>
            <a:r>
              <a:rPr lang="en-US" sz="1800" dirty="0" smtClean="0"/>
              <a:t>Assessment of financial </a:t>
            </a:r>
            <a:r>
              <a:rPr lang="en-US" sz="1800" dirty="0"/>
              <a:t>eligibility </a:t>
            </a:r>
            <a:r>
              <a:rPr lang="en-US" sz="1800" dirty="0" smtClean="0"/>
              <a:t>takes </a:t>
            </a:r>
            <a:r>
              <a:rPr lang="en-US" sz="1800" dirty="0"/>
              <a:t>into </a:t>
            </a:r>
            <a:r>
              <a:rPr lang="en-US" sz="1800" dirty="0" smtClean="0"/>
              <a:t>account:</a:t>
            </a:r>
          </a:p>
          <a:p>
            <a:pPr lvl="1">
              <a:lnSpc>
                <a:spcPct val="90000"/>
              </a:lnSpc>
              <a:defRPr/>
            </a:pPr>
            <a:r>
              <a:rPr lang="en-US" sz="1600" dirty="0" smtClean="0"/>
              <a:t>personal </a:t>
            </a:r>
            <a:r>
              <a:rPr lang="en-US" sz="1600" dirty="0"/>
              <a:t>circumstances (e.g</a:t>
            </a:r>
            <a:r>
              <a:rPr lang="en-US" sz="1600" dirty="0" smtClean="0"/>
              <a:t>., </a:t>
            </a:r>
            <a:r>
              <a:rPr lang="en-US" sz="1600" dirty="0"/>
              <a:t>family size, living arrangements, shelter costs</a:t>
            </a:r>
            <a:r>
              <a:rPr lang="en-US" sz="1600" dirty="0" smtClean="0"/>
              <a:t>);</a:t>
            </a:r>
          </a:p>
          <a:p>
            <a:pPr lvl="1">
              <a:lnSpc>
                <a:spcPct val="90000"/>
              </a:lnSpc>
              <a:defRPr/>
            </a:pPr>
            <a:r>
              <a:rPr lang="en-US" sz="1600" dirty="0" smtClean="0"/>
              <a:t>income </a:t>
            </a:r>
            <a:r>
              <a:rPr lang="en-US" sz="1600" dirty="0"/>
              <a:t>from all </a:t>
            </a:r>
            <a:r>
              <a:rPr lang="en-US" sz="1600" dirty="0" smtClean="0"/>
              <a:t>non-exempt sources;</a:t>
            </a:r>
          </a:p>
          <a:p>
            <a:pPr lvl="1">
              <a:lnSpc>
                <a:spcPct val="90000"/>
              </a:lnSpc>
              <a:defRPr/>
            </a:pPr>
            <a:r>
              <a:rPr lang="en-US" sz="1600" dirty="0" smtClean="0"/>
              <a:t>and assets.</a:t>
            </a:r>
            <a:endParaRPr lang="en-US" sz="1600" dirty="0"/>
          </a:p>
          <a:p>
            <a:pPr marL="0" indent="0">
              <a:lnSpc>
                <a:spcPct val="90000"/>
              </a:lnSpc>
              <a:buNone/>
              <a:defRPr/>
            </a:pPr>
            <a:endParaRPr lang="en-US" sz="1800" dirty="0"/>
          </a:p>
          <a:p>
            <a:pPr lvl="1">
              <a:lnSpc>
                <a:spcPct val="90000"/>
              </a:lnSpc>
              <a:defRPr/>
            </a:pPr>
            <a:endParaRPr lang="en-US" sz="1800" dirty="0"/>
          </a:p>
          <a:p>
            <a:endParaRPr lang="en-CA" sz="1800" dirty="0"/>
          </a:p>
        </p:txBody>
      </p:sp>
      <p:cxnSp>
        <p:nvCxnSpPr>
          <p:cNvPr id="6" name="AutoShape 24"/>
          <p:cNvCxnSpPr>
            <a:cxnSpLocks noChangeShapeType="1"/>
          </p:cNvCxnSpPr>
          <p:nvPr/>
        </p:nvCxnSpPr>
        <p:spPr bwMode="auto">
          <a:xfrm>
            <a:off x="403746" y="16002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13079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58788"/>
            <a:ext cx="8183880" cy="1143000"/>
          </a:xfrm>
        </p:spPr>
        <p:txBody>
          <a:bodyPr>
            <a:normAutofit/>
          </a:bodyPr>
          <a:lstStyle/>
          <a:p>
            <a:pPr algn="l"/>
            <a:r>
              <a:rPr lang="en-CA" sz="4000" dirty="0" smtClean="0">
                <a:solidFill>
                  <a:srgbClr val="57585A"/>
                </a:solidFill>
              </a:rPr>
              <a:t>Financial Eligibility (cont’d)</a:t>
            </a:r>
            <a:endParaRPr lang="en-CA" sz="4000" dirty="0">
              <a:solidFill>
                <a:srgbClr val="57585A"/>
              </a:solidFill>
            </a:endParaRPr>
          </a:p>
        </p:txBody>
      </p:sp>
      <p:sp>
        <p:nvSpPr>
          <p:cNvPr id="3" name="Slide Number Placeholder 2"/>
          <p:cNvSpPr>
            <a:spLocks noGrp="1"/>
          </p:cNvSpPr>
          <p:nvPr>
            <p:ph type="sldNum" sz="quarter" idx="12"/>
          </p:nvPr>
        </p:nvSpPr>
        <p:spPr/>
        <p:txBody>
          <a:bodyPr/>
          <a:lstStyle/>
          <a:p>
            <a:fld id="{53BC4A81-272D-4B6C-9094-3AE27DC0A8E0}" type="slidenum">
              <a:rPr lang="en-CA" smtClean="0"/>
              <a:t>13</a:t>
            </a:fld>
            <a:endParaRPr lang="en-CA" dirty="0"/>
          </a:p>
        </p:txBody>
      </p:sp>
      <p:sp>
        <p:nvSpPr>
          <p:cNvPr id="4" name="Content Placeholder 3"/>
          <p:cNvSpPr>
            <a:spLocks noGrp="1"/>
          </p:cNvSpPr>
          <p:nvPr>
            <p:ph idx="13"/>
          </p:nvPr>
        </p:nvSpPr>
        <p:spPr>
          <a:xfrm>
            <a:off x="609600" y="1828800"/>
            <a:ext cx="8001000" cy="3916363"/>
          </a:xfrm>
        </p:spPr>
        <p:txBody>
          <a:bodyPr>
            <a:noAutofit/>
          </a:bodyPr>
          <a:lstStyle/>
          <a:p>
            <a:pPr>
              <a:lnSpc>
                <a:spcPct val="90000"/>
              </a:lnSpc>
              <a:defRPr/>
            </a:pPr>
            <a:r>
              <a:rPr lang="en-US" sz="1800" dirty="0"/>
              <a:t>Income is deducted dollar-for-dollar from </a:t>
            </a:r>
            <a:r>
              <a:rPr lang="en-US" sz="1800" dirty="0" smtClean="0"/>
              <a:t>an individual’s monthly </a:t>
            </a:r>
            <a:r>
              <a:rPr lang="en-US" sz="1800" dirty="0"/>
              <a:t>income support unless exempted by regulation</a:t>
            </a:r>
            <a:r>
              <a:rPr lang="en-US" sz="1800" dirty="0" smtClean="0"/>
              <a:t>:</a:t>
            </a:r>
          </a:p>
          <a:p>
            <a:pPr>
              <a:lnSpc>
                <a:spcPct val="90000"/>
              </a:lnSpc>
              <a:defRPr/>
            </a:pPr>
            <a:endParaRPr lang="en-US" sz="1800" dirty="0"/>
          </a:p>
          <a:p>
            <a:pPr lvl="1">
              <a:lnSpc>
                <a:spcPct val="90000"/>
              </a:lnSpc>
              <a:defRPr/>
            </a:pPr>
            <a:r>
              <a:rPr lang="en-US" sz="1600" dirty="0"/>
              <a:t>Earnings are treated differently from other income. The first $200 earned each month is fully exempt under the flat rate exemption. </a:t>
            </a:r>
            <a:endParaRPr lang="en-US" sz="1600" dirty="0" smtClean="0"/>
          </a:p>
          <a:p>
            <a:pPr lvl="2">
              <a:lnSpc>
                <a:spcPct val="90000"/>
              </a:lnSpc>
              <a:defRPr/>
            </a:pPr>
            <a:r>
              <a:rPr lang="en-US" sz="1400" dirty="0" smtClean="0"/>
              <a:t>Thereafter</a:t>
            </a:r>
            <a:r>
              <a:rPr lang="en-US" sz="1400" dirty="0"/>
              <a:t>, each $1 of earnings reduces monthly income support by $0.50. </a:t>
            </a:r>
            <a:endParaRPr lang="en-US" sz="1400" dirty="0" smtClean="0"/>
          </a:p>
          <a:p>
            <a:pPr lvl="2">
              <a:lnSpc>
                <a:spcPct val="90000"/>
              </a:lnSpc>
              <a:defRPr/>
            </a:pPr>
            <a:r>
              <a:rPr lang="en-US" sz="1400" dirty="0" smtClean="0"/>
              <a:t>People </a:t>
            </a:r>
            <a:r>
              <a:rPr lang="en-US" sz="1400" dirty="0"/>
              <a:t>are always financially better off working.</a:t>
            </a:r>
          </a:p>
          <a:p>
            <a:pPr lvl="2">
              <a:lnSpc>
                <a:spcPct val="90000"/>
              </a:lnSpc>
              <a:defRPr/>
            </a:pPr>
            <a:endParaRPr lang="en-US" sz="1600" dirty="0"/>
          </a:p>
          <a:p>
            <a:pPr lvl="1">
              <a:lnSpc>
                <a:spcPct val="90000"/>
              </a:lnSpc>
              <a:defRPr/>
            </a:pPr>
            <a:r>
              <a:rPr lang="en-US" sz="1600" dirty="0">
                <a:cs typeface="Arial" panose="020B0604020202020204" pitchFamily="34" charset="0"/>
              </a:rPr>
              <a:t>Gifts and voluntary payments for any purpose are exempt as income up to </a:t>
            </a:r>
            <a:r>
              <a:rPr lang="en-US" sz="1600" dirty="0" smtClean="0">
                <a:cs typeface="Arial" panose="020B0604020202020204" pitchFamily="34" charset="0"/>
              </a:rPr>
              <a:t>$10,000 </a:t>
            </a:r>
            <a:r>
              <a:rPr lang="en-US" sz="1600" dirty="0">
                <a:cs typeface="Arial" panose="020B0604020202020204" pitchFamily="34" charset="0"/>
              </a:rPr>
              <a:t>in any 12-month period for the recipient and each member of the benefit unit. </a:t>
            </a:r>
            <a:endParaRPr lang="en-US" sz="1600" dirty="0" smtClean="0">
              <a:cs typeface="Arial" panose="020B0604020202020204" pitchFamily="34" charset="0"/>
            </a:endParaRPr>
          </a:p>
          <a:p>
            <a:pPr lvl="2">
              <a:lnSpc>
                <a:spcPct val="90000"/>
              </a:lnSpc>
              <a:defRPr/>
            </a:pPr>
            <a:r>
              <a:rPr lang="en-US" sz="1400" dirty="0" smtClean="0">
                <a:cs typeface="Arial" panose="020B0604020202020204" pitchFamily="34" charset="0"/>
              </a:rPr>
              <a:t>In addition, all </a:t>
            </a:r>
            <a:r>
              <a:rPr lang="en-US" sz="1400" dirty="0">
                <a:cs typeface="Arial" panose="020B0604020202020204" pitchFamily="34" charset="0"/>
              </a:rPr>
              <a:t>gifts and voluntary payments </a:t>
            </a:r>
            <a:r>
              <a:rPr lang="en-US" sz="1400" dirty="0" smtClean="0">
                <a:cs typeface="Arial" panose="020B0604020202020204" pitchFamily="34" charset="0"/>
              </a:rPr>
              <a:t>used </a:t>
            </a:r>
            <a:r>
              <a:rPr lang="en-US" sz="1400" dirty="0">
                <a:cs typeface="Arial" panose="020B0604020202020204" pitchFamily="34" charset="0"/>
              </a:rPr>
              <a:t>for approved disability-related items or </a:t>
            </a:r>
            <a:r>
              <a:rPr lang="en-US" sz="1400" dirty="0" smtClean="0">
                <a:cs typeface="Arial" panose="020B0604020202020204" pitchFamily="34" charset="0"/>
              </a:rPr>
              <a:t>services, </a:t>
            </a:r>
            <a:r>
              <a:rPr lang="en-CA" sz="1400" dirty="0" smtClean="0"/>
              <a:t>for </a:t>
            </a:r>
            <a:r>
              <a:rPr lang="en-CA" sz="1400" dirty="0"/>
              <a:t>first and last month’s </a:t>
            </a:r>
            <a:r>
              <a:rPr lang="en-CA" sz="1400" dirty="0" smtClean="0"/>
              <a:t>rent necessary to secure accommodation, to purchase </a:t>
            </a:r>
            <a:r>
              <a:rPr lang="en-CA" sz="1400" dirty="0"/>
              <a:t>a principal residence, or </a:t>
            </a:r>
            <a:r>
              <a:rPr lang="en-CA" sz="1400" dirty="0" smtClean="0"/>
              <a:t>to buy an exempt </a:t>
            </a:r>
            <a:r>
              <a:rPr lang="en-CA" sz="1400" dirty="0"/>
              <a:t>vehicle </a:t>
            </a:r>
            <a:r>
              <a:rPr lang="en-US" sz="1400" dirty="0" smtClean="0">
                <a:cs typeface="Arial" panose="020B0604020202020204" pitchFamily="34" charset="0"/>
              </a:rPr>
              <a:t>are </a:t>
            </a:r>
            <a:r>
              <a:rPr lang="en-US" sz="1400" dirty="0">
                <a:cs typeface="Arial" panose="020B0604020202020204" pitchFamily="34" charset="0"/>
              </a:rPr>
              <a:t>exempt as income, regardless of the amount (pre-approval is required). </a:t>
            </a:r>
          </a:p>
          <a:p>
            <a:pPr>
              <a:lnSpc>
                <a:spcPct val="90000"/>
              </a:lnSpc>
              <a:defRPr/>
            </a:pPr>
            <a:endParaRPr lang="en-US" sz="1600" dirty="0"/>
          </a:p>
          <a:p>
            <a:endParaRPr lang="en-CA" sz="1800" dirty="0"/>
          </a:p>
        </p:txBody>
      </p:sp>
      <p:cxnSp>
        <p:nvCxnSpPr>
          <p:cNvPr id="6" name="AutoShape 24"/>
          <p:cNvCxnSpPr>
            <a:cxnSpLocks noChangeShapeType="1"/>
          </p:cNvCxnSpPr>
          <p:nvPr/>
        </p:nvCxnSpPr>
        <p:spPr bwMode="auto">
          <a:xfrm>
            <a:off x="403746" y="16002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3174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58788"/>
            <a:ext cx="8183880" cy="1143000"/>
          </a:xfrm>
        </p:spPr>
        <p:txBody>
          <a:bodyPr>
            <a:normAutofit/>
          </a:bodyPr>
          <a:lstStyle/>
          <a:p>
            <a:pPr algn="l"/>
            <a:r>
              <a:rPr lang="en-CA" sz="4000" dirty="0" smtClean="0">
                <a:solidFill>
                  <a:srgbClr val="57585A"/>
                </a:solidFill>
              </a:rPr>
              <a:t>Financial Eligibility </a:t>
            </a:r>
            <a:r>
              <a:rPr lang="en-CA" sz="4000" dirty="0">
                <a:solidFill>
                  <a:srgbClr val="57585A"/>
                </a:solidFill>
              </a:rPr>
              <a:t>(</a:t>
            </a:r>
            <a:r>
              <a:rPr lang="en-CA" sz="4000" dirty="0" smtClean="0">
                <a:solidFill>
                  <a:srgbClr val="57585A"/>
                </a:solidFill>
              </a:rPr>
              <a:t>cont’d)</a:t>
            </a:r>
            <a:endParaRPr lang="en-CA" sz="4000" dirty="0">
              <a:solidFill>
                <a:srgbClr val="57585A"/>
              </a:solidFill>
            </a:endParaRPr>
          </a:p>
        </p:txBody>
      </p:sp>
      <p:sp>
        <p:nvSpPr>
          <p:cNvPr id="3" name="Slide Number Placeholder 2"/>
          <p:cNvSpPr>
            <a:spLocks noGrp="1"/>
          </p:cNvSpPr>
          <p:nvPr>
            <p:ph type="sldNum" sz="quarter" idx="12"/>
          </p:nvPr>
        </p:nvSpPr>
        <p:spPr/>
        <p:txBody>
          <a:bodyPr/>
          <a:lstStyle/>
          <a:p>
            <a:fld id="{53BC4A81-272D-4B6C-9094-3AE27DC0A8E0}" type="slidenum">
              <a:rPr lang="en-CA" smtClean="0"/>
              <a:t>14</a:t>
            </a:fld>
            <a:endParaRPr lang="en-CA" dirty="0"/>
          </a:p>
        </p:txBody>
      </p:sp>
      <p:sp>
        <p:nvSpPr>
          <p:cNvPr id="4" name="Content Placeholder 3"/>
          <p:cNvSpPr>
            <a:spLocks noGrp="1"/>
          </p:cNvSpPr>
          <p:nvPr>
            <p:ph idx="13"/>
          </p:nvPr>
        </p:nvSpPr>
        <p:spPr>
          <a:xfrm>
            <a:off x="403746" y="2012860"/>
            <a:ext cx="7924800" cy="3854540"/>
          </a:xfrm>
        </p:spPr>
        <p:txBody>
          <a:bodyPr>
            <a:noAutofit/>
          </a:bodyPr>
          <a:lstStyle/>
          <a:p>
            <a:pPr>
              <a:lnSpc>
                <a:spcPct val="80000"/>
              </a:lnSpc>
              <a:spcBef>
                <a:spcPts val="0"/>
              </a:spcBef>
            </a:pPr>
            <a:r>
              <a:rPr lang="en-US" sz="1800" dirty="0" smtClean="0"/>
              <a:t>ODSP asset limits:</a:t>
            </a:r>
          </a:p>
          <a:p>
            <a:pPr lvl="1">
              <a:lnSpc>
                <a:spcPct val="80000"/>
              </a:lnSpc>
              <a:spcBef>
                <a:spcPts val="0"/>
              </a:spcBef>
            </a:pPr>
            <a:r>
              <a:rPr lang="en-US" sz="1600" dirty="0" smtClean="0"/>
              <a:t>$40,000 </a:t>
            </a:r>
            <a:r>
              <a:rPr lang="en-US" sz="1600" dirty="0"/>
              <a:t>for a single person</a:t>
            </a:r>
          </a:p>
          <a:p>
            <a:pPr lvl="1">
              <a:lnSpc>
                <a:spcPct val="80000"/>
              </a:lnSpc>
              <a:spcBef>
                <a:spcPts val="0"/>
              </a:spcBef>
            </a:pPr>
            <a:r>
              <a:rPr lang="en-US" sz="1600" dirty="0" smtClean="0"/>
              <a:t>$50,000 </a:t>
            </a:r>
            <a:r>
              <a:rPr lang="en-US" sz="1600" dirty="0"/>
              <a:t>for a couple</a:t>
            </a:r>
          </a:p>
          <a:p>
            <a:pPr lvl="1">
              <a:lnSpc>
                <a:spcPct val="80000"/>
              </a:lnSpc>
              <a:spcBef>
                <a:spcPts val="0"/>
              </a:spcBef>
            </a:pPr>
            <a:r>
              <a:rPr lang="en-US" sz="1600" dirty="0" smtClean="0"/>
              <a:t>An additional $500 </a:t>
            </a:r>
            <a:r>
              <a:rPr lang="en-US" sz="1600" dirty="0"/>
              <a:t>for each </a:t>
            </a:r>
            <a:r>
              <a:rPr lang="en-US" sz="1600" dirty="0" smtClean="0"/>
              <a:t>dependent other than a spouse.</a:t>
            </a:r>
          </a:p>
          <a:p>
            <a:pPr lvl="1">
              <a:lnSpc>
                <a:spcPct val="80000"/>
              </a:lnSpc>
              <a:spcBef>
                <a:spcPts val="0"/>
              </a:spcBef>
            </a:pPr>
            <a:endParaRPr lang="en-US" sz="1600" dirty="0"/>
          </a:p>
          <a:p>
            <a:pPr lvl="2">
              <a:lnSpc>
                <a:spcPct val="80000"/>
              </a:lnSpc>
              <a:spcBef>
                <a:spcPts val="0"/>
              </a:spcBef>
              <a:buNone/>
            </a:pPr>
            <a:endParaRPr lang="en-US" sz="1800" dirty="0"/>
          </a:p>
          <a:p>
            <a:pPr>
              <a:lnSpc>
                <a:spcPct val="80000"/>
              </a:lnSpc>
              <a:spcBef>
                <a:spcPts val="0"/>
              </a:spcBef>
            </a:pPr>
            <a:r>
              <a:rPr lang="en-US" sz="1800" dirty="0"/>
              <a:t>With prior approval, the asset </a:t>
            </a:r>
            <a:r>
              <a:rPr lang="en-US" sz="1800" dirty="0" smtClean="0"/>
              <a:t>limit </a:t>
            </a:r>
            <a:r>
              <a:rPr lang="en-US" sz="1800" dirty="0"/>
              <a:t>may be increased </a:t>
            </a:r>
            <a:r>
              <a:rPr lang="en-US" sz="1800" dirty="0" smtClean="0"/>
              <a:t>to:</a:t>
            </a:r>
          </a:p>
          <a:p>
            <a:pPr lvl="1">
              <a:lnSpc>
                <a:spcPct val="80000"/>
              </a:lnSpc>
              <a:spcBef>
                <a:spcPts val="0"/>
              </a:spcBef>
            </a:pPr>
            <a:r>
              <a:rPr lang="en-US" sz="1600" dirty="0" smtClean="0"/>
              <a:t>allow purchase </a:t>
            </a:r>
            <a:r>
              <a:rPr lang="en-US" sz="1600" dirty="0"/>
              <a:t>of items necessary for the health of a member of the benefit unit, or for disability-related items or </a:t>
            </a:r>
            <a:r>
              <a:rPr lang="en-US" sz="1600" dirty="0" smtClean="0"/>
              <a:t>services.</a:t>
            </a:r>
          </a:p>
          <a:p>
            <a:pPr marL="457200" lvl="1" indent="0">
              <a:lnSpc>
                <a:spcPct val="80000"/>
              </a:lnSpc>
              <a:spcBef>
                <a:spcPts val="0"/>
              </a:spcBef>
              <a:buNone/>
            </a:pPr>
            <a:endParaRPr lang="en-US" sz="1600" dirty="0"/>
          </a:p>
          <a:p>
            <a:pPr>
              <a:lnSpc>
                <a:spcPct val="80000"/>
              </a:lnSpc>
              <a:spcBef>
                <a:spcPts val="0"/>
              </a:spcBef>
            </a:pPr>
            <a:endParaRPr lang="en-US" sz="1800" dirty="0"/>
          </a:p>
          <a:p>
            <a:pPr>
              <a:lnSpc>
                <a:spcPct val="80000"/>
              </a:lnSpc>
              <a:spcBef>
                <a:spcPts val="0"/>
              </a:spcBef>
            </a:pPr>
            <a:r>
              <a:rPr lang="en-US" sz="1800" dirty="0" smtClean="0"/>
              <a:t>In addition, a number of </a:t>
            </a:r>
            <a:r>
              <a:rPr lang="en-US" sz="1800" dirty="0"/>
              <a:t>assets are exempt by regulation and do not count towards </a:t>
            </a:r>
            <a:r>
              <a:rPr lang="en-US" sz="1800" dirty="0" smtClean="0"/>
              <a:t>an individual’s asset level</a:t>
            </a:r>
            <a:r>
              <a:rPr lang="en-US" sz="1800" dirty="0"/>
              <a:t>.</a:t>
            </a:r>
            <a:r>
              <a:rPr lang="en-US" sz="1800" dirty="0" smtClean="0"/>
              <a:t> </a:t>
            </a:r>
            <a:r>
              <a:rPr lang="en-US" sz="1800" dirty="0"/>
              <a:t>F</a:t>
            </a:r>
            <a:r>
              <a:rPr lang="en-US" sz="1800" dirty="0" smtClean="0"/>
              <a:t>or example: </a:t>
            </a:r>
          </a:p>
          <a:p>
            <a:pPr lvl="1">
              <a:lnSpc>
                <a:spcPct val="80000"/>
              </a:lnSpc>
              <a:spcBef>
                <a:spcPts val="0"/>
              </a:spcBef>
            </a:pPr>
            <a:r>
              <a:rPr lang="en-US" sz="1600" dirty="0" smtClean="0"/>
              <a:t>A </a:t>
            </a:r>
            <a:r>
              <a:rPr lang="en-US" sz="1600" dirty="0"/>
              <a:t>principal </a:t>
            </a:r>
            <a:r>
              <a:rPr lang="en-US" sz="1600" dirty="0" smtClean="0"/>
              <a:t>residence, one motor vehicle, or a Registered </a:t>
            </a:r>
            <a:r>
              <a:rPr lang="en-US" sz="1600" dirty="0"/>
              <a:t>Disability Savings Plan (RDSP</a:t>
            </a:r>
            <a:r>
              <a:rPr lang="en-US" sz="1600" dirty="0" smtClean="0"/>
              <a:t>).</a:t>
            </a:r>
            <a:endParaRPr lang="en-US" sz="1600" dirty="0"/>
          </a:p>
          <a:p>
            <a:pPr>
              <a:spcBef>
                <a:spcPts val="0"/>
              </a:spcBef>
            </a:pPr>
            <a:endParaRPr lang="en-CA" sz="1800" dirty="0"/>
          </a:p>
        </p:txBody>
      </p:sp>
      <p:cxnSp>
        <p:nvCxnSpPr>
          <p:cNvPr id="6" name="AutoShape 24"/>
          <p:cNvCxnSpPr>
            <a:cxnSpLocks noChangeShapeType="1"/>
          </p:cNvCxnSpPr>
          <p:nvPr/>
        </p:nvCxnSpPr>
        <p:spPr bwMode="auto">
          <a:xfrm>
            <a:off x="403746" y="16002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45928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609600"/>
            <a:ext cx="8183880" cy="1143000"/>
          </a:xfrm>
        </p:spPr>
        <p:txBody>
          <a:bodyPr>
            <a:normAutofit/>
          </a:bodyPr>
          <a:lstStyle/>
          <a:p>
            <a:pPr algn="l"/>
            <a:r>
              <a:rPr lang="en-CA" sz="4000" dirty="0" smtClean="0">
                <a:solidFill>
                  <a:srgbClr val="2C8927"/>
                </a:solidFill>
              </a:rPr>
              <a:t>Step 2:</a:t>
            </a:r>
            <a:r>
              <a:rPr lang="en-CA" sz="4000" dirty="0" smtClean="0">
                <a:solidFill>
                  <a:srgbClr val="57585A"/>
                </a:solidFill>
              </a:rPr>
              <a:t> Disability </a:t>
            </a:r>
            <a:r>
              <a:rPr lang="en-CA" sz="4000" dirty="0">
                <a:solidFill>
                  <a:srgbClr val="57585A"/>
                </a:solidFill>
              </a:rPr>
              <a:t>Determination </a:t>
            </a:r>
          </a:p>
        </p:txBody>
      </p:sp>
      <p:sp>
        <p:nvSpPr>
          <p:cNvPr id="3" name="Slide Number Placeholder 2"/>
          <p:cNvSpPr>
            <a:spLocks noGrp="1"/>
          </p:cNvSpPr>
          <p:nvPr>
            <p:ph type="sldNum" sz="quarter" idx="12"/>
          </p:nvPr>
        </p:nvSpPr>
        <p:spPr/>
        <p:txBody>
          <a:bodyPr/>
          <a:lstStyle/>
          <a:p>
            <a:fld id="{53BC4A81-272D-4B6C-9094-3AE27DC0A8E0}" type="slidenum">
              <a:rPr lang="en-CA" smtClean="0"/>
              <a:t>15</a:t>
            </a:fld>
            <a:endParaRPr lang="en-CA" dirty="0"/>
          </a:p>
        </p:txBody>
      </p:sp>
      <p:pic>
        <p:nvPicPr>
          <p:cNvPr id="1026" name="Picture 2" descr="C:\Users\gallagdo\AppData\Local\Microsoft\Windows\Temporary Internet Files\Content.IE5\UKHZHLWA\checklis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6426" y="1752600"/>
            <a:ext cx="1462774" cy="125253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3"/>
          </p:nvPr>
        </p:nvSpPr>
        <p:spPr>
          <a:xfrm>
            <a:off x="457200" y="1905000"/>
            <a:ext cx="6629400" cy="3657600"/>
          </a:xfrm>
        </p:spPr>
        <p:txBody>
          <a:bodyPr>
            <a:noAutofit/>
          </a:bodyPr>
          <a:lstStyle/>
          <a:p>
            <a:pPr marL="0" indent="0">
              <a:lnSpc>
                <a:spcPct val="80000"/>
              </a:lnSpc>
              <a:spcBef>
                <a:spcPts val="100"/>
              </a:spcBef>
              <a:buNone/>
            </a:pPr>
            <a:endParaRPr lang="en-CA" sz="1800" dirty="0"/>
          </a:p>
          <a:p>
            <a:pPr>
              <a:lnSpc>
                <a:spcPct val="80000"/>
              </a:lnSpc>
              <a:spcBef>
                <a:spcPts val="100"/>
              </a:spcBef>
            </a:pPr>
            <a:r>
              <a:rPr lang="en-CA" sz="1800" dirty="0"/>
              <a:t>Under the </a:t>
            </a:r>
            <a:r>
              <a:rPr lang="en-CA" sz="1800" i="1" dirty="0"/>
              <a:t>ODSP Act</a:t>
            </a:r>
            <a:r>
              <a:rPr lang="en-CA" sz="1800" dirty="0"/>
              <a:t>, a “person with a disability” </a:t>
            </a:r>
            <a:r>
              <a:rPr lang="en-CA" sz="1800" dirty="0" smtClean="0"/>
              <a:t>is </a:t>
            </a:r>
            <a:r>
              <a:rPr lang="en-CA" sz="1800" dirty="0"/>
              <a:t>a person who has a substantial physical or mental impairment that is: </a:t>
            </a:r>
          </a:p>
          <a:p>
            <a:pPr lvl="1">
              <a:lnSpc>
                <a:spcPct val="80000"/>
              </a:lnSpc>
              <a:spcBef>
                <a:spcPts val="100"/>
              </a:spcBef>
            </a:pPr>
            <a:r>
              <a:rPr lang="en-CA" sz="1600" dirty="0"/>
              <a:t>continuous or recurrent; and </a:t>
            </a:r>
          </a:p>
          <a:p>
            <a:pPr lvl="1">
              <a:lnSpc>
                <a:spcPct val="80000"/>
              </a:lnSpc>
              <a:spcBef>
                <a:spcPts val="100"/>
              </a:spcBef>
            </a:pPr>
            <a:r>
              <a:rPr lang="en-CA" sz="1600" dirty="0"/>
              <a:t>is expected to last one year or more</a:t>
            </a:r>
            <a:r>
              <a:rPr lang="en-CA" sz="1600" dirty="0" smtClean="0"/>
              <a:t>.</a:t>
            </a:r>
          </a:p>
          <a:p>
            <a:pPr marL="457200" lvl="1" indent="0">
              <a:lnSpc>
                <a:spcPct val="80000"/>
              </a:lnSpc>
              <a:spcBef>
                <a:spcPts val="100"/>
              </a:spcBef>
              <a:buNone/>
            </a:pPr>
            <a:endParaRPr lang="en-CA" sz="1600" dirty="0" smtClean="0"/>
          </a:p>
          <a:p>
            <a:pPr>
              <a:lnSpc>
                <a:spcPct val="80000"/>
              </a:lnSpc>
              <a:spcBef>
                <a:spcPts val="100"/>
              </a:spcBef>
            </a:pPr>
            <a:r>
              <a:rPr lang="en-CA" sz="1800" dirty="0"/>
              <a:t>In addition, the physical or mental impairment must directly result in a substantial restriction in the person’s ability to:</a:t>
            </a:r>
          </a:p>
          <a:p>
            <a:pPr lvl="1">
              <a:lnSpc>
                <a:spcPct val="80000"/>
              </a:lnSpc>
              <a:spcBef>
                <a:spcPts val="100"/>
              </a:spcBef>
            </a:pPr>
            <a:r>
              <a:rPr lang="en-CA" sz="1600" dirty="0"/>
              <a:t>work;</a:t>
            </a:r>
          </a:p>
          <a:p>
            <a:pPr lvl="1">
              <a:lnSpc>
                <a:spcPct val="80000"/>
              </a:lnSpc>
              <a:spcBef>
                <a:spcPts val="100"/>
              </a:spcBef>
            </a:pPr>
            <a:r>
              <a:rPr lang="en-CA" sz="1600" dirty="0"/>
              <a:t>take care of him or herself; or</a:t>
            </a:r>
          </a:p>
          <a:p>
            <a:pPr lvl="1">
              <a:lnSpc>
                <a:spcPct val="80000"/>
              </a:lnSpc>
              <a:spcBef>
                <a:spcPts val="100"/>
              </a:spcBef>
            </a:pPr>
            <a:r>
              <a:rPr lang="en-CA" sz="1600" dirty="0"/>
              <a:t>take part in community life.</a:t>
            </a:r>
          </a:p>
          <a:p>
            <a:pPr>
              <a:lnSpc>
                <a:spcPct val="80000"/>
              </a:lnSpc>
              <a:spcBef>
                <a:spcPts val="100"/>
              </a:spcBef>
            </a:pPr>
            <a:endParaRPr lang="en-CA" sz="1800" dirty="0"/>
          </a:p>
          <a:p>
            <a:pPr>
              <a:lnSpc>
                <a:spcPct val="80000"/>
              </a:lnSpc>
              <a:spcBef>
                <a:spcPts val="100"/>
              </a:spcBef>
            </a:pPr>
            <a:r>
              <a:rPr lang="en-CA" sz="1800" dirty="0"/>
              <a:t>The impairment(s), its duration, and the restriction(s) must also be verified by an approved health care professional.</a:t>
            </a:r>
          </a:p>
          <a:p>
            <a:pPr marL="457200" lvl="1" indent="0">
              <a:lnSpc>
                <a:spcPct val="80000"/>
              </a:lnSpc>
              <a:spcBef>
                <a:spcPts val="100"/>
              </a:spcBef>
              <a:buNone/>
            </a:pPr>
            <a:endParaRPr lang="en-CA" sz="1600" dirty="0"/>
          </a:p>
          <a:p>
            <a:pPr>
              <a:lnSpc>
                <a:spcPct val="80000"/>
              </a:lnSpc>
              <a:spcBef>
                <a:spcPts val="100"/>
              </a:spcBef>
            </a:pPr>
            <a:endParaRPr lang="en-CA" sz="1800" dirty="0"/>
          </a:p>
          <a:p>
            <a:pPr>
              <a:lnSpc>
                <a:spcPct val="80000"/>
              </a:lnSpc>
              <a:spcBef>
                <a:spcPts val="100"/>
              </a:spcBef>
            </a:pPr>
            <a:endParaRPr lang="en-CA" sz="1800" dirty="0"/>
          </a:p>
          <a:p>
            <a:pPr>
              <a:lnSpc>
                <a:spcPct val="80000"/>
              </a:lnSpc>
              <a:spcBef>
                <a:spcPts val="100"/>
              </a:spcBef>
            </a:pPr>
            <a:endParaRPr lang="en-CA" sz="1800" dirty="0"/>
          </a:p>
          <a:p>
            <a:pPr>
              <a:spcBef>
                <a:spcPts val="100"/>
              </a:spcBef>
            </a:pPr>
            <a:endParaRPr lang="en-CA" sz="1800" dirty="0"/>
          </a:p>
        </p:txBody>
      </p:sp>
      <p:cxnSp>
        <p:nvCxnSpPr>
          <p:cNvPr id="7" name="AutoShape 24"/>
          <p:cNvCxnSpPr>
            <a:cxnSpLocks noChangeShapeType="1"/>
          </p:cNvCxnSpPr>
          <p:nvPr/>
        </p:nvCxnSpPr>
        <p:spPr bwMode="auto">
          <a:xfrm>
            <a:off x="403746" y="16002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01703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609600"/>
            <a:ext cx="8183880" cy="1143000"/>
          </a:xfrm>
        </p:spPr>
        <p:txBody>
          <a:bodyPr>
            <a:normAutofit/>
          </a:bodyPr>
          <a:lstStyle/>
          <a:p>
            <a:pPr algn="l"/>
            <a:r>
              <a:rPr lang="en-CA" sz="4000" dirty="0" smtClean="0">
                <a:solidFill>
                  <a:srgbClr val="57585A"/>
                </a:solidFill>
              </a:rPr>
              <a:t>Disability </a:t>
            </a:r>
            <a:r>
              <a:rPr lang="en-CA" sz="4000" dirty="0">
                <a:solidFill>
                  <a:srgbClr val="57585A"/>
                </a:solidFill>
              </a:rPr>
              <a:t>Determination </a:t>
            </a:r>
            <a:r>
              <a:rPr lang="en-CA" sz="4000" dirty="0" smtClean="0">
                <a:solidFill>
                  <a:srgbClr val="57585A"/>
                </a:solidFill>
              </a:rPr>
              <a:t>(cont’d)</a:t>
            </a:r>
            <a:endParaRPr lang="en-CA" sz="4000" dirty="0">
              <a:solidFill>
                <a:srgbClr val="57585A"/>
              </a:solidFill>
            </a:endParaRPr>
          </a:p>
        </p:txBody>
      </p:sp>
      <p:sp>
        <p:nvSpPr>
          <p:cNvPr id="3" name="Slide Number Placeholder 2"/>
          <p:cNvSpPr>
            <a:spLocks noGrp="1"/>
          </p:cNvSpPr>
          <p:nvPr>
            <p:ph type="sldNum" sz="quarter" idx="12"/>
          </p:nvPr>
        </p:nvSpPr>
        <p:spPr/>
        <p:txBody>
          <a:bodyPr/>
          <a:lstStyle/>
          <a:p>
            <a:fld id="{53BC4A81-272D-4B6C-9094-3AE27DC0A8E0}" type="slidenum">
              <a:rPr lang="en-CA" smtClean="0"/>
              <a:t>16</a:t>
            </a:fld>
            <a:endParaRPr lang="en-CA" dirty="0"/>
          </a:p>
        </p:txBody>
      </p:sp>
      <p:pic>
        <p:nvPicPr>
          <p:cNvPr id="1026" name="Picture 2" descr="C:\Users\gallagdo\AppData\Local\Microsoft\Windows\Temporary Internet Files\Content.IE5\UKHZHLWA\checklis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691063"/>
            <a:ext cx="1462774" cy="125253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3"/>
          </p:nvPr>
        </p:nvSpPr>
        <p:spPr>
          <a:xfrm>
            <a:off x="403745" y="1447800"/>
            <a:ext cx="7338041" cy="4267200"/>
          </a:xfrm>
        </p:spPr>
        <p:txBody>
          <a:bodyPr>
            <a:noAutofit/>
          </a:bodyPr>
          <a:lstStyle/>
          <a:p>
            <a:pPr marL="0" indent="0">
              <a:lnSpc>
                <a:spcPct val="80000"/>
              </a:lnSpc>
              <a:spcBef>
                <a:spcPts val="100"/>
              </a:spcBef>
              <a:buNone/>
            </a:pPr>
            <a:endParaRPr lang="en-CA" sz="1800" dirty="0"/>
          </a:p>
          <a:p>
            <a:pPr>
              <a:lnSpc>
                <a:spcPct val="80000"/>
              </a:lnSpc>
              <a:spcBef>
                <a:spcPts val="100"/>
              </a:spcBef>
            </a:pPr>
            <a:endParaRPr lang="en-CA" sz="1800" dirty="0"/>
          </a:p>
          <a:p>
            <a:pPr>
              <a:lnSpc>
                <a:spcPct val="80000"/>
              </a:lnSpc>
              <a:spcBef>
                <a:spcPts val="100"/>
              </a:spcBef>
            </a:pPr>
            <a:endParaRPr lang="en-CA" sz="1800" dirty="0"/>
          </a:p>
          <a:p>
            <a:pPr>
              <a:lnSpc>
                <a:spcPct val="80000"/>
              </a:lnSpc>
              <a:spcBef>
                <a:spcPts val="100"/>
              </a:spcBef>
            </a:pPr>
            <a:r>
              <a:rPr lang="en-CA" sz="1800" dirty="0"/>
              <a:t>If a person’s condition is expected to improve, a medical review date is set, as per the requirements </a:t>
            </a:r>
            <a:r>
              <a:rPr lang="en-CA" sz="1800" dirty="0" smtClean="0"/>
              <a:t>in </a:t>
            </a:r>
            <a:r>
              <a:rPr lang="en-CA" sz="1800" dirty="0"/>
              <a:t>the </a:t>
            </a:r>
            <a:r>
              <a:rPr lang="en-CA" sz="1800" dirty="0" smtClean="0"/>
              <a:t>regulation </a:t>
            </a:r>
          </a:p>
          <a:p>
            <a:pPr>
              <a:lnSpc>
                <a:spcPct val="80000"/>
              </a:lnSpc>
              <a:spcBef>
                <a:spcPts val="100"/>
              </a:spcBef>
            </a:pPr>
            <a:endParaRPr lang="en-CA" sz="1800" dirty="0"/>
          </a:p>
          <a:p>
            <a:pPr>
              <a:lnSpc>
                <a:spcPct val="80000"/>
              </a:lnSpc>
              <a:spcBef>
                <a:spcPts val="100"/>
              </a:spcBef>
            </a:pPr>
            <a:r>
              <a:rPr lang="en-CA" sz="1800" dirty="0"/>
              <a:t>Unless applicants are in a prescribed class, they must go through an adjudication process to determine if they qualify for ODSP as a person with a disability.</a:t>
            </a:r>
          </a:p>
          <a:p>
            <a:pPr>
              <a:lnSpc>
                <a:spcPct val="80000"/>
              </a:lnSpc>
              <a:spcBef>
                <a:spcPts val="100"/>
              </a:spcBef>
            </a:pPr>
            <a:endParaRPr lang="en-CA" sz="1800" dirty="0" smtClean="0"/>
          </a:p>
          <a:p>
            <a:pPr>
              <a:lnSpc>
                <a:spcPct val="80000"/>
              </a:lnSpc>
              <a:spcBef>
                <a:spcPts val="100"/>
              </a:spcBef>
            </a:pPr>
            <a:endParaRPr lang="en-CA" sz="1800" dirty="0"/>
          </a:p>
          <a:p>
            <a:pPr>
              <a:lnSpc>
                <a:spcPct val="80000"/>
              </a:lnSpc>
              <a:spcBef>
                <a:spcPts val="100"/>
              </a:spcBef>
            </a:pPr>
            <a:endParaRPr lang="en-CA" sz="1800" dirty="0"/>
          </a:p>
          <a:p>
            <a:pPr>
              <a:spcBef>
                <a:spcPts val="100"/>
              </a:spcBef>
            </a:pPr>
            <a:endParaRPr lang="en-CA" sz="1800" dirty="0"/>
          </a:p>
        </p:txBody>
      </p:sp>
      <p:cxnSp>
        <p:nvCxnSpPr>
          <p:cNvPr id="7" name="AutoShape 24"/>
          <p:cNvCxnSpPr>
            <a:cxnSpLocks noChangeShapeType="1"/>
          </p:cNvCxnSpPr>
          <p:nvPr/>
        </p:nvCxnSpPr>
        <p:spPr bwMode="auto">
          <a:xfrm>
            <a:off x="403746" y="16002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14874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80" y="533399"/>
            <a:ext cx="8183880" cy="1093409"/>
          </a:xfrm>
        </p:spPr>
        <p:txBody>
          <a:bodyPr>
            <a:normAutofit/>
          </a:bodyPr>
          <a:lstStyle/>
          <a:p>
            <a:pPr algn="l"/>
            <a:r>
              <a:rPr lang="en-CA" sz="4000" dirty="0">
                <a:solidFill>
                  <a:srgbClr val="57585A"/>
                </a:solidFill>
              </a:rPr>
              <a:t>Prescribed Classes</a:t>
            </a:r>
          </a:p>
        </p:txBody>
      </p:sp>
      <p:sp>
        <p:nvSpPr>
          <p:cNvPr id="3" name="Slide Number Placeholder 2"/>
          <p:cNvSpPr>
            <a:spLocks noGrp="1"/>
          </p:cNvSpPr>
          <p:nvPr>
            <p:ph type="sldNum" sz="quarter" idx="12"/>
          </p:nvPr>
        </p:nvSpPr>
        <p:spPr/>
        <p:txBody>
          <a:bodyPr/>
          <a:lstStyle/>
          <a:p>
            <a:fld id="{53BC4A81-272D-4B6C-9094-3AE27DC0A8E0}" type="slidenum">
              <a:rPr lang="en-CA" smtClean="0"/>
              <a:t>17</a:t>
            </a:fld>
            <a:endParaRPr lang="en-CA" dirty="0"/>
          </a:p>
        </p:txBody>
      </p:sp>
      <p:sp>
        <p:nvSpPr>
          <p:cNvPr id="4" name="Content Placeholder 3"/>
          <p:cNvSpPr>
            <a:spLocks noGrp="1"/>
          </p:cNvSpPr>
          <p:nvPr>
            <p:ph idx="13"/>
          </p:nvPr>
        </p:nvSpPr>
        <p:spPr>
          <a:xfrm>
            <a:off x="502920" y="1828800"/>
            <a:ext cx="8412480" cy="4267200"/>
          </a:xfrm>
        </p:spPr>
        <p:txBody>
          <a:bodyPr/>
          <a:lstStyle/>
          <a:p>
            <a:pPr>
              <a:lnSpc>
                <a:spcPct val="90000"/>
              </a:lnSpc>
            </a:pPr>
            <a:r>
              <a:rPr lang="en-US" sz="1800" dirty="0"/>
              <a:t>Members of </a:t>
            </a:r>
            <a:r>
              <a:rPr lang="en-US" sz="1800" dirty="0" smtClean="0"/>
              <a:t>these </a:t>
            </a:r>
            <a:r>
              <a:rPr lang="en-US" sz="1800" dirty="0"/>
              <a:t>prescribed classes do not have to go through the disability determination </a:t>
            </a:r>
            <a:r>
              <a:rPr lang="en-US" sz="1800" dirty="0" smtClean="0"/>
              <a:t>process: </a:t>
            </a:r>
            <a:endParaRPr lang="en-US" sz="1800" dirty="0"/>
          </a:p>
          <a:p>
            <a:pPr>
              <a:lnSpc>
                <a:spcPct val="90000"/>
              </a:lnSpc>
            </a:pPr>
            <a:endParaRPr lang="en-US" dirty="0"/>
          </a:p>
        </p:txBody>
      </p:sp>
      <p:sp>
        <p:nvSpPr>
          <p:cNvPr id="5" name="Snip Diagonal Corner Rectangle 4"/>
          <p:cNvSpPr/>
          <p:nvPr/>
        </p:nvSpPr>
        <p:spPr>
          <a:xfrm>
            <a:off x="990600" y="2467622"/>
            <a:ext cx="6553200" cy="533400"/>
          </a:xfrm>
          <a:prstGeom prst="snip2DiagRect">
            <a:avLst/>
          </a:prstGeom>
          <a:gradFill flip="none" rotWithShape="1">
            <a:gsLst>
              <a:gs pos="0">
                <a:srgbClr val="2C8927">
                  <a:shade val="30000"/>
                  <a:satMod val="115000"/>
                </a:srgbClr>
              </a:gs>
              <a:gs pos="50000">
                <a:srgbClr val="2C8927">
                  <a:shade val="67500"/>
                  <a:satMod val="115000"/>
                </a:srgbClr>
              </a:gs>
              <a:gs pos="100000">
                <a:srgbClr val="2C8927">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lvl="1">
              <a:lnSpc>
                <a:spcPct val="90000"/>
              </a:lnSpc>
            </a:pPr>
            <a:r>
              <a:rPr lang="en-CA" sz="1400" b="1" dirty="0" smtClean="0"/>
              <a:t>People aged </a:t>
            </a:r>
            <a:r>
              <a:rPr lang="en-CA" sz="1400" b="1" dirty="0"/>
              <a:t>65 or older who are not eligible for federal Old Age </a:t>
            </a:r>
            <a:r>
              <a:rPr lang="en-CA" sz="1400" b="1" dirty="0" smtClean="0"/>
              <a:t>Security.</a:t>
            </a:r>
            <a:endParaRPr lang="en-CA" sz="1400" b="1" dirty="0"/>
          </a:p>
        </p:txBody>
      </p:sp>
      <p:sp>
        <p:nvSpPr>
          <p:cNvPr id="6" name="Snip Diagonal Corner Rectangle 5"/>
          <p:cNvSpPr/>
          <p:nvPr/>
        </p:nvSpPr>
        <p:spPr>
          <a:xfrm>
            <a:off x="990600" y="3124200"/>
            <a:ext cx="7233820" cy="533400"/>
          </a:xfrm>
          <a:prstGeom prst="snip2DiagRect">
            <a:avLst/>
          </a:prstGeom>
          <a:gradFill flip="none" rotWithShape="1">
            <a:gsLst>
              <a:gs pos="0">
                <a:srgbClr val="2C8927">
                  <a:shade val="30000"/>
                  <a:satMod val="115000"/>
                </a:srgbClr>
              </a:gs>
              <a:gs pos="50000">
                <a:srgbClr val="2C8927">
                  <a:shade val="67500"/>
                  <a:satMod val="115000"/>
                </a:srgbClr>
              </a:gs>
              <a:gs pos="100000">
                <a:srgbClr val="2C8927">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lvl="1">
              <a:lnSpc>
                <a:spcPct val="90000"/>
              </a:lnSpc>
            </a:pPr>
            <a:r>
              <a:rPr lang="en-CA" sz="1400" b="1" dirty="0" smtClean="0"/>
              <a:t>People </a:t>
            </a:r>
            <a:r>
              <a:rPr lang="en-CA" sz="1400" b="1" dirty="0"/>
              <a:t>receiving disability benefits under the Canada or Quebec Pension </a:t>
            </a:r>
            <a:r>
              <a:rPr lang="en-CA" sz="1400" b="1" dirty="0" smtClean="0"/>
              <a:t>Plans.</a:t>
            </a:r>
            <a:endParaRPr lang="en-CA" sz="1400" b="1" dirty="0"/>
          </a:p>
        </p:txBody>
      </p:sp>
      <p:sp>
        <p:nvSpPr>
          <p:cNvPr id="7" name="Snip Diagonal Corner Rectangle 6"/>
          <p:cNvSpPr/>
          <p:nvPr/>
        </p:nvSpPr>
        <p:spPr>
          <a:xfrm>
            <a:off x="985421" y="3733800"/>
            <a:ext cx="7238999" cy="738187"/>
          </a:xfrm>
          <a:prstGeom prst="snip2DiagRect">
            <a:avLst/>
          </a:prstGeom>
          <a:gradFill flip="none" rotWithShape="1">
            <a:gsLst>
              <a:gs pos="0">
                <a:srgbClr val="2C8927">
                  <a:shade val="30000"/>
                  <a:satMod val="115000"/>
                </a:srgbClr>
              </a:gs>
              <a:gs pos="50000">
                <a:srgbClr val="2C8927">
                  <a:shade val="67500"/>
                  <a:satMod val="115000"/>
                </a:srgbClr>
              </a:gs>
              <a:gs pos="100000">
                <a:srgbClr val="2C8927">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lvl="1">
              <a:lnSpc>
                <a:spcPct val="90000"/>
              </a:lnSpc>
            </a:pPr>
            <a:r>
              <a:rPr lang="en-CA" sz="1400" b="1" dirty="0" smtClean="0">
                <a:solidFill>
                  <a:schemeClr val="bg1"/>
                </a:solidFill>
              </a:rPr>
              <a:t>People who are eligible for services, supports and funding under </a:t>
            </a:r>
            <a:r>
              <a:rPr lang="en-CA" sz="1400" b="1" dirty="0">
                <a:solidFill>
                  <a:schemeClr val="bg1"/>
                </a:solidFill>
              </a:rPr>
              <a:t>the </a:t>
            </a:r>
            <a:r>
              <a:rPr lang="en-CA" sz="1400" b="1" i="1" dirty="0">
                <a:solidFill>
                  <a:schemeClr val="bg1"/>
                </a:solidFill>
              </a:rPr>
              <a:t>Services and Supports to Promote the Social </a:t>
            </a:r>
            <a:r>
              <a:rPr lang="en-CA" sz="1400" b="1" i="1" strike="sngStrike" dirty="0" smtClean="0">
                <a:solidFill>
                  <a:schemeClr val="bg1"/>
                </a:solidFill>
              </a:rPr>
              <a:t>Inclusion</a:t>
            </a:r>
            <a:r>
              <a:rPr lang="en-CA" sz="1400" b="1" i="1" strike="sngStrike" dirty="0" smtClean="0">
                <a:solidFill>
                  <a:srgbClr val="FF99FF"/>
                </a:solidFill>
              </a:rPr>
              <a:t> </a:t>
            </a:r>
            <a:r>
              <a:rPr lang="en-CA" sz="1400" b="1" i="1" dirty="0" smtClean="0">
                <a:solidFill>
                  <a:schemeClr val="bg1"/>
                </a:solidFill>
              </a:rPr>
              <a:t>of </a:t>
            </a:r>
            <a:r>
              <a:rPr lang="en-CA" sz="1400" b="1" i="1" dirty="0">
                <a:solidFill>
                  <a:schemeClr val="bg1"/>
                </a:solidFill>
              </a:rPr>
              <a:t>Persons with Developmental Disabilities Act (SIPPDA</a:t>
            </a:r>
            <a:r>
              <a:rPr lang="en-CA" sz="1400" b="1" i="1" dirty="0" smtClean="0">
                <a:solidFill>
                  <a:schemeClr val="bg1"/>
                </a:solidFill>
              </a:rPr>
              <a:t>)</a:t>
            </a:r>
            <a:r>
              <a:rPr lang="en-CA" sz="1400" b="1" dirty="0" smtClean="0">
                <a:solidFill>
                  <a:schemeClr val="bg1"/>
                </a:solidFill>
              </a:rPr>
              <a:t>.</a:t>
            </a:r>
            <a:endParaRPr lang="en-US" sz="1400" b="1" dirty="0">
              <a:solidFill>
                <a:schemeClr val="bg1"/>
              </a:solidFill>
            </a:endParaRPr>
          </a:p>
        </p:txBody>
      </p:sp>
      <p:sp>
        <p:nvSpPr>
          <p:cNvPr id="8" name="Snip Diagonal Corner Rectangle 7"/>
          <p:cNvSpPr/>
          <p:nvPr/>
        </p:nvSpPr>
        <p:spPr>
          <a:xfrm>
            <a:off x="985420" y="5257800"/>
            <a:ext cx="7239000" cy="685800"/>
          </a:xfrm>
          <a:prstGeom prst="snip2DiagRect">
            <a:avLst/>
          </a:prstGeom>
          <a:gradFill flip="none" rotWithShape="1">
            <a:gsLst>
              <a:gs pos="0">
                <a:srgbClr val="2C8927">
                  <a:shade val="30000"/>
                  <a:satMod val="115000"/>
                </a:srgbClr>
              </a:gs>
              <a:gs pos="50000">
                <a:srgbClr val="2C8927">
                  <a:shade val="67500"/>
                  <a:satMod val="115000"/>
                </a:srgbClr>
              </a:gs>
              <a:gs pos="100000">
                <a:srgbClr val="2C8927">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lvl="1">
              <a:lnSpc>
                <a:spcPct val="90000"/>
              </a:lnSpc>
            </a:pPr>
            <a:r>
              <a:rPr lang="en-CA" sz="1400" b="1" dirty="0">
                <a:solidFill>
                  <a:schemeClr val="bg1"/>
                </a:solidFill>
              </a:rPr>
              <a:t>Former </a:t>
            </a:r>
            <a:r>
              <a:rPr lang="en-CA" sz="1400" b="1" dirty="0" smtClean="0">
                <a:solidFill>
                  <a:schemeClr val="bg1"/>
                </a:solidFill>
              </a:rPr>
              <a:t>and current residents of</a:t>
            </a:r>
            <a:r>
              <a:rPr lang="en-CA" sz="1400" b="1" dirty="0">
                <a:solidFill>
                  <a:schemeClr val="bg1"/>
                </a:solidFill>
              </a:rPr>
              <a:t> certain provincial </a:t>
            </a:r>
            <a:r>
              <a:rPr lang="en-CA" sz="1400" b="1" dirty="0" smtClean="0">
                <a:solidFill>
                  <a:schemeClr val="bg1"/>
                </a:solidFill>
              </a:rPr>
              <a:t>institutions and provincially </a:t>
            </a:r>
            <a:r>
              <a:rPr lang="en-CA" sz="1400" b="1" dirty="0">
                <a:solidFill>
                  <a:schemeClr val="bg1"/>
                </a:solidFill>
              </a:rPr>
              <a:t>regulated </a:t>
            </a:r>
            <a:r>
              <a:rPr lang="en-CA" sz="1400" b="1" dirty="0" smtClean="0">
                <a:solidFill>
                  <a:schemeClr val="bg1"/>
                </a:solidFill>
              </a:rPr>
              <a:t>homes.</a:t>
            </a:r>
            <a:endParaRPr lang="en-CA" sz="1400" b="1" strike="sngStrike" dirty="0">
              <a:solidFill>
                <a:schemeClr val="bg1"/>
              </a:solidFill>
            </a:endParaRPr>
          </a:p>
        </p:txBody>
      </p:sp>
      <p:cxnSp>
        <p:nvCxnSpPr>
          <p:cNvPr id="9" name="AutoShape 24"/>
          <p:cNvCxnSpPr>
            <a:cxnSpLocks noChangeShapeType="1"/>
          </p:cNvCxnSpPr>
          <p:nvPr/>
        </p:nvCxnSpPr>
        <p:spPr bwMode="auto">
          <a:xfrm>
            <a:off x="403746" y="16002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420" y="4548187"/>
            <a:ext cx="723382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307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70161"/>
            <a:ext cx="8183880" cy="1143000"/>
          </a:xfrm>
        </p:spPr>
        <p:txBody>
          <a:bodyPr>
            <a:normAutofit/>
          </a:bodyPr>
          <a:lstStyle/>
          <a:p>
            <a:pPr algn="l"/>
            <a:r>
              <a:rPr lang="en-CA" sz="4000" dirty="0">
                <a:solidFill>
                  <a:srgbClr val="57585A"/>
                </a:solidFill>
              </a:rPr>
              <a:t>Disability Adjudication Unit</a:t>
            </a:r>
          </a:p>
        </p:txBody>
      </p:sp>
      <p:sp>
        <p:nvSpPr>
          <p:cNvPr id="3" name="Slide Number Placeholder 2"/>
          <p:cNvSpPr>
            <a:spLocks noGrp="1"/>
          </p:cNvSpPr>
          <p:nvPr>
            <p:ph type="sldNum" sz="quarter" idx="12"/>
          </p:nvPr>
        </p:nvSpPr>
        <p:spPr/>
        <p:txBody>
          <a:bodyPr/>
          <a:lstStyle/>
          <a:p>
            <a:fld id="{53BC4A81-272D-4B6C-9094-3AE27DC0A8E0}" type="slidenum">
              <a:rPr lang="en-CA" smtClean="0"/>
              <a:t>18</a:t>
            </a:fld>
            <a:endParaRPr lang="en-CA" dirty="0"/>
          </a:p>
        </p:txBody>
      </p:sp>
      <p:sp>
        <p:nvSpPr>
          <p:cNvPr id="4" name="Content Placeholder 3"/>
          <p:cNvSpPr>
            <a:spLocks noGrp="1"/>
          </p:cNvSpPr>
          <p:nvPr>
            <p:ph idx="13"/>
          </p:nvPr>
        </p:nvSpPr>
        <p:spPr>
          <a:xfrm>
            <a:off x="304800" y="1600200"/>
            <a:ext cx="8587854" cy="4114800"/>
          </a:xfrm>
        </p:spPr>
        <p:txBody>
          <a:bodyPr>
            <a:noAutofit/>
          </a:bodyPr>
          <a:lstStyle/>
          <a:p>
            <a:pPr>
              <a:lnSpc>
                <a:spcPct val="110000"/>
              </a:lnSpc>
              <a:spcBef>
                <a:spcPts val="0"/>
              </a:spcBef>
              <a:defRPr/>
            </a:pPr>
            <a:r>
              <a:rPr lang="en-CA" sz="1800" dirty="0"/>
              <a:t>The </a:t>
            </a:r>
            <a:r>
              <a:rPr lang="en-CA" sz="1800" dirty="0" smtClean="0"/>
              <a:t>Disability Adjudication Unit (DAU) is the </a:t>
            </a:r>
            <a:r>
              <a:rPr lang="en-CA" sz="1800" dirty="0"/>
              <a:t>centralized unit within the ministry that reviews </a:t>
            </a:r>
            <a:r>
              <a:rPr lang="en-CA" sz="1800" dirty="0" smtClean="0"/>
              <a:t>applicants’ </a:t>
            </a:r>
            <a:r>
              <a:rPr lang="en-CA" sz="1800" dirty="0"/>
              <a:t>medical information and determines whether they meet the definition of disability under the </a:t>
            </a:r>
            <a:r>
              <a:rPr lang="en-CA" sz="1800" i="1" dirty="0"/>
              <a:t>ODSP Act</a:t>
            </a:r>
            <a:r>
              <a:rPr lang="en-CA" sz="1800" i="1" dirty="0" smtClean="0"/>
              <a:t>.</a:t>
            </a:r>
          </a:p>
          <a:p>
            <a:pPr marL="0" indent="0">
              <a:lnSpc>
                <a:spcPct val="110000"/>
              </a:lnSpc>
              <a:spcBef>
                <a:spcPts val="0"/>
              </a:spcBef>
              <a:buNone/>
              <a:defRPr/>
            </a:pPr>
            <a:endParaRPr lang="en-CA" sz="1800" i="1" dirty="0"/>
          </a:p>
          <a:p>
            <a:pPr>
              <a:lnSpc>
                <a:spcPct val="110000"/>
              </a:lnSpc>
              <a:spcBef>
                <a:spcPts val="0"/>
              </a:spcBef>
              <a:defRPr/>
            </a:pPr>
            <a:r>
              <a:rPr lang="en-US" sz="1800" dirty="0" smtClean="0"/>
              <a:t>Local </a:t>
            </a:r>
            <a:r>
              <a:rPr lang="en-US" sz="1800" dirty="0"/>
              <a:t>ODSP and Ontario Works </a:t>
            </a:r>
            <a:r>
              <a:rPr lang="en-US" sz="1800" dirty="0" smtClean="0"/>
              <a:t>offices refer applications to the DAU.</a:t>
            </a:r>
          </a:p>
          <a:p>
            <a:pPr>
              <a:lnSpc>
                <a:spcPct val="110000"/>
              </a:lnSpc>
              <a:spcBef>
                <a:spcPts val="0"/>
              </a:spcBef>
              <a:defRPr/>
            </a:pPr>
            <a:endParaRPr lang="en-US" sz="1800" dirty="0"/>
          </a:p>
          <a:p>
            <a:pPr>
              <a:lnSpc>
                <a:spcPct val="110000"/>
              </a:lnSpc>
              <a:spcBef>
                <a:spcPts val="0"/>
              </a:spcBef>
            </a:pPr>
            <a:r>
              <a:rPr lang="en-US" sz="1800" dirty="0" smtClean="0"/>
              <a:t>The ODSP application is called a Disability </a:t>
            </a:r>
            <a:r>
              <a:rPr lang="en-US" sz="1800" dirty="0"/>
              <a:t>Determination </a:t>
            </a:r>
            <a:r>
              <a:rPr lang="en-US" sz="1800" dirty="0" smtClean="0"/>
              <a:t>Package (DDP), </a:t>
            </a:r>
            <a:r>
              <a:rPr lang="en-US" sz="1800" dirty="0"/>
              <a:t>and </a:t>
            </a:r>
            <a:r>
              <a:rPr lang="en-US" sz="1800" dirty="0" smtClean="0"/>
              <a:t>includes </a:t>
            </a:r>
            <a:r>
              <a:rPr lang="en-CA" sz="1800" dirty="0" smtClean="0"/>
              <a:t>the following forms:</a:t>
            </a:r>
            <a:endParaRPr lang="en-CA" sz="1800" dirty="0"/>
          </a:p>
          <a:p>
            <a:pPr lvl="2">
              <a:spcBef>
                <a:spcPts val="0"/>
              </a:spcBef>
            </a:pPr>
            <a:r>
              <a:rPr lang="en-CA" sz="1600" dirty="0"/>
              <a:t>Health Status Report </a:t>
            </a:r>
            <a:endParaRPr lang="en-CA" sz="1600" dirty="0" smtClean="0"/>
          </a:p>
          <a:p>
            <a:pPr lvl="2">
              <a:spcBef>
                <a:spcPts val="0"/>
              </a:spcBef>
            </a:pPr>
            <a:r>
              <a:rPr lang="en-CA" sz="1600" dirty="0" smtClean="0"/>
              <a:t>Activities of Daily Living Index </a:t>
            </a:r>
          </a:p>
          <a:p>
            <a:pPr lvl="2">
              <a:spcBef>
                <a:spcPts val="0"/>
              </a:spcBef>
            </a:pPr>
            <a:r>
              <a:rPr lang="en-CA" sz="1600" dirty="0" smtClean="0"/>
              <a:t>Self </a:t>
            </a:r>
            <a:r>
              <a:rPr lang="en-CA" sz="1600" dirty="0"/>
              <a:t>Report </a:t>
            </a:r>
            <a:r>
              <a:rPr lang="en-CA" sz="1600" dirty="0" smtClean="0"/>
              <a:t>Form</a:t>
            </a:r>
            <a:endParaRPr lang="en-CA" sz="1600" dirty="0"/>
          </a:p>
          <a:p>
            <a:pPr lvl="2">
              <a:spcBef>
                <a:spcPts val="0"/>
              </a:spcBef>
            </a:pPr>
            <a:r>
              <a:rPr lang="en-CA" sz="1600" dirty="0"/>
              <a:t>Consent to the Release of Medical Information </a:t>
            </a:r>
          </a:p>
          <a:p>
            <a:pPr lvl="2">
              <a:spcBef>
                <a:spcPts val="0"/>
              </a:spcBef>
            </a:pPr>
            <a:r>
              <a:rPr lang="en-CA" sz="1600" dirty="0"/>
              <a:t>Instruction Sheet</a:t>
            </a:r>
            <a:r>
              <a:rPr lang="en-CA" sz="1700" dirty="0"/>
              <a:t> </a:t>
            </a:r>
            <a:endParaRPr lang="en-CA" sz="1700" dirty="0" smtClean="0"/>
          </a:p>
          <a:p>
            <a:pPr lvl="2">
              <a:spcBef>
                <a:spcPts val="0"/>
              </a:spcBef>
            </a:pPr>
            <a:endParaRPr lang="en-CA" sz="1700" dirty="0" smtClean="0"/>
          </a:p>
          <a:p>
            <a:pPr>
              <a:spcBef>
                <a:spcPts val="0"/>
              </a:spcBef>
            </a:pPr>
            <a:r>
              <a:rPr lang="en-US" sz="1900" dirty="0" smtClean="0"/>
              <a:t>The </a:t>
            </a:r>
            <a:r>
              <a:rPr lang="en-US" sz="1900" dirty="0"/>
              <a:t>ministry’s </a:t>
            </a:r>
            <a:r>
              <a:rPr lang="en-US" sz="1900" dirty="0" smtClean="0"/>
              <a:t>service standard </a:t>
            </a:r>
            <a:r>
              <a:rPr lang="en-CA" sz="1900" dirty="0"/>
              <a:t>for determining disability is 90 business days from </a:t>
            </a:r>
            <a:r>
              <a:rPr lang="en-CA" sz="1900" dirty="0" smtClean="0"/>
              <a:t>the date the </a:t>
            </a:r>
            <a:r>
              <a:rPr lang="en-CA" sz="1900" dirty="0"/>
              <a:t>completed DDP is received.</a:t>
            </a:r>
            <a:endParaRPr lang="en-US" sz="1900" dirty="0"/>
          </a:p>
          <a:p>
            <a:pPr>
              <a:spcBef>
                <a:spcPts val="0"/>
              </a:spcBef>
            </a:pPr>
            <a:endParaRPr lang="en-CA" dirty="0"/>
          </a:p>
        </p:txBody>
      </p:sp>
      <p:cxnSp>
        <p:nvCxnSpPr>
          <p:cNvPr id="5" name="AutoShape 24"/>
          <p:cNvCxnSpPr>
            <a:cxnSpLocks noChangeShapeType="1"/>
          </p:cNvCxnSpPr>
          <p:nvPr/>
        </p:nvCxnSpPr>
        <p:spPr bwMode="auto">
          <a:xfrm>
            <a:off x="403746" y="14478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00570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533400"/>
            <a:ext cx="8183880" cy="1143000"/>
          </a:xfrm>
        </p:spPr>
        <p:txBody>
          <a:bodyPr>
            <a:normAutofit/>
          </a:bodyPr>
          <a:lstStyle/>
          <a:p>
            <a:pPr algn="l"/>
            <a:r>
              <a:rPr lang="en-CA" sz="4000" dirty="0" smtClean="0">
                <a:solidFill>
                  <a:srgbClr val="57585A"/>
                </a:solidFill>
              </a:rPr>
              <a:t>Eligible Individuals</a:t>
            </a:r>
            <a:endParaRPr lang="en-CA" sz="4000" dirty="0">
              <a:solidFill>
                <a:srgbClr val="57585A"/>
              </a:solidFill>
            </a:endParaRPr>
          </a:p>
        </p:txBody>
      </p:sp>
      <p:sp>
        <p:nvSpPr>
          <p:cNvPr id="3" name="Slide Number Placeholder 2"/>
          <p:cNvSpPr>
            <a:spLocks noGrp="1"/>
          </p:cNvSpPr>
          <p:nvPr>
            <p:ph type="sldNum" sz="quarter" idx="12"/>
          </p:nvPr>
        </p:nvSpPr>
        <p:spPr/>
        <p:txBody>
          <a:bodyPr/>
          <a:lstStyle/>
          <a:p>
            <a:fld id="{53BC4A81-272D-4B6C-9094-3AE27DC0A8E0}" type="slidenum">
              <a:rPr lang="en-CA" smtClean="0"/>
              <a:t>19</a:t>
            </a:fld>
            <a:endParaRPr lang="en-CA" dirty="0"/>
          </a:p>
        </p:txBody>
      </p:sp>
      <p:sp>
        <p:nvSpPr>
          <p:cNvPr id="4" name="Content Placeholder 3"/>
          <p:cNvSpPr>
            <a:spLocks noGrp="1"/>
          </p:cNvSpPr>
          <p:nvPr>
            <p:ph idx="13"/>
          </p:nvPr>
        </p:nvSpPr>
        <p:spPr>
          <a:xfrm>
            <a:off x="502920" y="1828800"/>
            <a:ext cx="8183880" cy="3992563"/>
          </a:xfrm>
        </p:spPr>
        <p:txBody>
          <a:bodyPr>
            <a:normAutofit/>
          </a:bodyPr>
          <a:lstStyle/>
          <a:p>
            <a:r>
              <a:rPr lang="en-CA" sz="1800" dirty="0"/>
              <a:t>The ODSP </a:t>
            </a:r>
            <a:r>
              <a:rPr lang="en-CA" sz="1800" dirty="0" smtClean="0"/>
              <a:t>Caseworker: </a:t>
            </a:r>
          </a:p>
          <a:p>
            <a:pPr lvl="1"/>
            <a:r>
              <a:rPr lang="en-CA" sz="1600" dirty="0" smtClean="0"/>
              <a:t>aims </a:t>
            </a:r>
            <a:r>
              <a:rPr lang="en-CA" sz="1600" dirty="0"/>
              <a:t>to grant income support benefits within 21 </a:t>
            </a:r>
            <a:r>
              <a:rPr lang="en-CA" sz="1600" dirty="0" smtClean="0"/>
              <a:t>days after: </a:t>
            </a:r>
          </a:p>
          <a:p>
            <a:pPr lvl="2"/>
            <a:r>
              <a:rPr lang="en-CA" sz="1400" dirty="0"/>
              <a:t>f</a:t>
            </a:r>
            <a:r>
              <a:rPr lang="en-CA" sz="1400" dirty="0" smtClean="0"/>
              <a:t>inancial need has been verified; and</a:t>
            </a:r>
          </a:p>
          <a:p>
            <a:pPr lvl="2"/>
            <a:r>
              <a:rPr lang="en-CA" sz="1400" dirty="0"/>
              <a:t>t</a:t>
            </a:r>
            <a:r>
              <a:rPr lang="en-CA" sz="1400" dirty="0" smtClean="0"/>
              <a:t>he individual has been determined disabled or verified as a member of a prescribed class. </a:t>
            </a:r>
          </a:p>
          <a:p>
            <a:pPr lvl="1"/>
            <a:r>
              <a:rPr lang="en-CA" sz="1600" dirty="0" smtClean="0"/>
              <a:t>meets with new individuals within three months to review: </a:t>
            </a:r>
          </a:p>
          <a:p>
            <a:pPr lvl="2"/>
            <a:r>
              <a:rPr lang="en-CA" sz="1400" dirty="0"/>
              <a:t>p</a:t>
            </a:r>
            <a:r>
              <a:rPr lang="en-CA" sz="1400" dirty="0" smtClean="0"/>
              <a:t>rogram benefits and supports – income and employment; and</a:t>
            </a:r>
          </a:p>
          <a:p>
            <a:pPr lvl="2"/>
            <a:r>
              <a:rPr lang="en-CA" sz="1400" dirty="0" smtClean="0"/>
              <a:t>individual </a:t>
            </a:r>
            <a:r>
              <a:rPr lang="en-CA" sz="1400" dirty="0"/>
              <a:t>rights and </a:t>
            </a:r>
            <a:r>
              <a:rPr lang="en-CA" sz="1400" dirty="0" smtClean="0"/>
              <a:t>responsibilities.</a:t>
            </a:r>
            <a:endParaRPr lang="en-CA" sz="1400" dirty="0"/>
          </a:p>
        </p:txBody>
      </p:sp>
      <p:cxnSp>
        <p:nvCxnSpPr>
          <p:cNvPr id="5" name="AutoShape 24"/>
          <p:cNvCxnSpPr>
            <a:cxnSpLocks noChangeShapeType="1"/>
          </p:cNvCxnSpPr>
          <p:nvPr/>
        </p:nvCxnSpPr>
        <p:spPr bwMode="auto">
          <a:xfrm>
            <a:off x="403746" y="16002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82318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304800"/>
            <a:ext cx="8183880" cy="1143000"/>
          </a:xfrm>
        </p:spPr>
        <p:txBody>
          <a:bodyPr/>
          <a:lstStyle/>
          <a:p>
            <a:r>
              <a:rPr lang="en-CA" dirty="0">
                <a:solidFill>
                  <a:srgbClr val="57585A"/>
                </a:solidFill>
              </a:rPr>
              <a:t>What we’re going to talk about</a:t>
            </a:r>
            <a:endParaRPr lang="en-CA" dirty="0"/>
          </a:p>
        </p:txBody>
      </p:sp>
      <p:sp>
        <p:nvSpPr>
          <p:cNvPr id="4" name="Slide Number Placeholder 3"/>
          <p:cNvSpPr>
            <a:spLocks noGrp="1"/>
          </p:cNvSpPr>
          <p:nvPr>
            <p:ph type="sldNum" sz="quarter" idx="12"/>
          </p:nvPr>
        </p:nvSpPr>
        <p:spPr/>
        <p:txBody>
          <a:bodyPr/>
          <a:lstStyle/>
          <a:p>
            <a:fld id="{53BC4A81-272D-4B6C-9094-3AE27DC0A8E0}" type="slidenum">
              <a:rPr lang="en-CA" smtClean="0"/>
              <a:t>2</a:t>
            </a:fld>
            <a:endParaRPr lang="en-CA" dirty="0"/>
          </a:p>
        </p:txBody>
      </p:sp>
      <p:sp>
        <p:nvSpPr>
          <p:cNvPr id="5" name="Content Placeholder 4"/>
          <p:cNvSpPr>
            <a:spLocks noGrp="1"/>
          </p:cNvSpPr>
          <p:nvPr>
            <p:ph idx="13"/>
          </p:nvPr>
        </p:nvSpPr>
        <p:spPr>
          <a:xfrm>
            <a:off x="403746" y="1600200"/>
            <a:ext cx="8183880" cy="4221163"/>
          </a:xfrm>
        </p:spPr>
        <p:txBody>
          <a:bodyPr>
            <a:noAutofit/>
          </a:bodyPr>
          <a:lstStyle/>
          <a:p>
            <a:pPr marL="915988">
              <a:spcBef>
                <a:spcPts val="1200"/>
              </a:spcBef>
            </a:pPr>
            <a:r>
              <a:rPr lang="en-US" sz="2000" dirty="0" smtClean="0"/>
              <a:t>What are Ontario’s social assistance programs? </a:t>
            </a:r>
          </a:p>
          <a:p>
            <a:pPr marL="915988">
              <a:spcBef>
                <a:spcPts val="1200"/>
              </a:spcBef>
            </a:pPr>
            <a:r>
              <a:rPr lang="en-US" sz="2000" dirty="0" smtClean="0"/>
              <a:t>What is ODSP income support?</a:t>
            </a:r>
          </a:p>
          <a:p>
            <a:pPr marL="915988">
              <a:spcBef>
                <a:spcPts val="1200"/>
              </a:spcBef>
            </a:pPr>
            <a:r>
              <a:rPr lang="en-US" sz="2000" dirty="0" smtClean="0"/>
              <a:t>How is ODSP delivered?</a:t>
            </a:r>
          </a:p>
          <a:p>
            <a:pPr marL="915988">
              <a:spcBef>
                <a:spcPts val="1200"/>
              </a:spcBef>
            </a:pPr>
            <a:r>
              <a:rPr lang="en-CA" sz="2000" dirty="0"/>
              <a:t>Who </a:t>
            </a:r>
            <a:r>
              <a:rPr lang="en-CA" sz="2000" dirty="0" smtClean="0"/>
              <a:t>receives ODSP? </a:t>
            </a:r>
          </a:p>
          <a:p>
            <a:pPr marL="915988">
              <a:spcBef>
                <a:spcPts val="1200"/>
              </a:spcBef>
            </a:pPr>
            <a:r>
              <a:rPr lang="en-CA" sz="2000" dirty="0" smtClean="0"/>
              <a:t>Who </a:t>
            </a:r>
            <a:r>
              <a:rPr lang="en-CA" sz="2000" dirty="0"/>
              <a:t>is </a:t>
            </a:r>
            <a:r>
              <a:rPr lang="en-CA" sz="2000" dirty="0" smtClean="0"/>
              <a:t>eligible?</a:t>
            </a:r>
            <a:endParaRPr lang="en-CA" sz="2000" dirty="0"/>
          </a:p>
          <a:p>
            <a:pPr marL="915988">
              <a:spcBef>
                <a:spcPts val="1200"/>
              </a:spcBef>
            </a:pPr>
            <a:r>
              <a:rPr lang="en-CA" sz="2000" dirty="0" smtClean="0"/>
              <a:t>Application process</a:t>
            </a:r>
          </a:p>
          <a:p>
            <a:pPr marL="915988">
              <a:spcBef>
                <a:spcPts val="1200"/>
              </a:spcBef>
            </a:pPr>
            <a:r>
              <a:rPr lang="en-CA" sz="2000" dirty="0" smtClean="0"/>
              <a:t>Working while </a:t>
            </a:r>
            <a:r>
              <a:rPr lang="en-CA" sz="2000" dirty="0"/>
              <a:t>on </a:t>
            </a:r>
            <a:r>
              <a:rPr lang="en-CA" sz="2000" dirty="0" smtClean="0"/>
              <a:t>ODSP</a:t>
            </a:r>
            <a:endParaRPr lang="en-CA" sz="2000" dirty="0"/>
          </a:p>
          <a:p>
            <a:endParaRPr lang="en-CA" sz="2000" dirty="0"/>
          </a:p>
        </p:txBody>
      </p:sp>
      <p:cxnSp>
        <p:nvCxnSpPr>
          <p:cNvPr id="6" name="AutoShape 24"/>
          <p:cNvCxnSpPr>
            <a:cxnSpLocks noChangeShapeType="1"/>
          </p:cNvCxnSpPr>
          <p:nvPr/>
        </p:nvCxnSpPr>
        <p:spPr bwMode="auto">
          <a:xfrm>
            <a:off x="403746" y="13716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9060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3400"/>
            <a:ext cx="8183880" cy="1143000"/>
          </a:xfrm>
        </p:spPr>
        <p:txBody>
          <a:bodyPr/>
          <a:lstStyle/>
          <a:p>
            <a:pPr algn="l"/>
            <a:r>
              <a:rPr lang="en-US" dirty="0">
                <a:solidFill>
                  <a:srgbClr val="57585A"/>
                </a:solidFill>
              </a:rPr>
              <a:t>Sample Rates</a:t>
            </a:r>
            <a:endParaRPr lang="en-CA" dirty="0">
              <a:solidFill>
                <a:srgbClr val="57585A"/>
              </a:solidFill>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t>20</a:t>
            </a:fld>
            <a:endParaRPr lang="en-CA" dirty="0"/>
          </a:p>
        </p:txBody>
      </p:sp>
      <p:cxnSp>
        <p:nvCxnSpPr>
          <p:cNvPr id="8" name="AutoShape 24"/>
          <p:cNvCxnSpPr>
            <a:cxnSpLocks noChangeShapeType="1"/>
          </p:cNvCxnSpPr>
          <p:nvPr/>
        </p:nvCxnSpPr>
        <p:spPr bwMode="auto">
          <a:xfrm>
            <a:off x="403746" y="16002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a:xfrm>
            <a:off x="762000" y="1752600"/>
            <a:ext cx="7848600" cy="3219343"/>
          </a:xfrm>
          <a:prstGeom prst="rect">
            <a:avLst/>
          </a:prstGeom>
        </p:spPr>
        <p:txBody>
          <a:bodyPr wrap="square">
            <a:spAutoFit/>
          </a:bodyPr>
          <a:lstStyle/>
          <a:p>
            <a:pPr>
              <a:lnSpc>
                <a:spcPct val="80000"/>
              </a:lnSpc>
            </a:pPr>
            <a:endParaRPr lang="en-US" dirty="0" smtClean="0"/>
          </a:p>
          <a:p>
            <a:pPr>
              <a:lnSpc>
                <a:spcPct val="80000"/>
              </a:lnSpc>
            </a:pPr>
            <a:endParaRPr lang="en-US" dirty="0"/>
          </a:p>
          <a:p>
            <a:pPr>
              <a:lnSpc>
                <a:spcPct val="80000"/>
              </a:lnSpc>
            </a:pPr>
            <a:endParaRPr lang="en-US" dirty="0" smtClean="0"/>
          </a:p>
          <a:p>
            <a:pPr>
              <a:lnSpc>
                <a:spcPct val="80000"/>
              </a:lnSpc>
            </a:pPr>
            <a:endParaRPr lang="en-US" dirty="0"/>
          </a:p>
          <a:p>
            <a:pPr>
              <a:lnSpc>
                <a:spcPct val="80000"/>
              </a:lnSpc>
            </a:pPr>
            <a:endParaRPr lang="en-US" dirty="0" smtClean="0"/>
          </a:p>
          <a:p>
            <a:pPr>
              <a:lnSpc>
                <a:spcPct val="80000"/>
              </a:lnSpc>
            </a:pPr>
            <a:endParaRPr lang="en-US" dirty="0"/>
          </a:p>
          <a:p>
            <a:pPr>
              <a:lnSpc>
                <a:spcPct val="80000"/>
              </a:lnSpc>
            </a:pPr>
            <a:endParaRPr lang="en-US" dirty="0" smtClean="0"/>
          </a:p>
          <a:p>
            <a:pPr marL="342900" lvl="0" indent="-342900">
              <a:lnSpc>
                <a:spcPct val="80000"/>
              </a:lnSpc>
              <a:spcBef>
                <a:spcPct val="20000"/>
              </a:spcBef>
              <a:buClr>
                <a:srgbClr val="00B050"/>
              </a:buClr>
              <a:buFont typeface="Wingdings" panose="05000000000000000000" pitchFamily="2" charset="2"/>
              <a:buChar char="§"/>
            </a:pPr>
            <a:endParaRPr lang="en-US" sz="1600" dirty="0" smtClean="0"/>
          </a:p>
          <a:p>
            <a:pPr marL="342900" lvl="0" indent="-342900">
              <a:lnSpc>
                <a:spcPct val="80000"/>
              </a:lnSpc>
              <a:spcBef>
                <a:spcPct val="20000"/>
              </a:spcBef>
              <a:buClr>
                <a:srgbClr val="00B050"/>
              </a:buClr>
              <a:buFont typeface="Wingdings" panose="05000000000000000000" pitchFamily="2" charset="2"/>
              <a:buChar char="§"/>
            </a:pPr>
            <a:r>
              <a:rPr lang="en-US" sz="1600" dirty="0" smtClean="0"/>
              <a:t>In addition to basic needs and shelter, a person may be eligible for: the special diet allowance, the pregnancy/breast-feeding nutritional allowance or the remote communities allowance.</a:t>
            </a:r>
          </a:p>
          <a:p>
            <a:pPr marL="342900" lvl="0" indent="-342900">
              <a:lnSpc>
                <a:spcPct val="80000"/>
              </a:lnSpc>
              <a:spcBef>
                <a:spcPct val="20000"/>
              </a:spcBef>
              <a:buClr>
                <a:srgbClr val="00B050"/>
              </a:buClr>
              <a:buFont typeface="Wingdings" panose="05000000000000000000" pitchFamily="2" charset="2"/>
              <a:buChar char="§"/>
            </a:pPr>
            <a:endParaRPr lang="en-US" sz="1600" dirty="0" smtClean="0"/>
          </a:p>
          <a:p>
            <a:pPr marL="342900" lvl="0" indent="-342900">
              <a:lnSpc>
                <a:spcPct val="80000"/>
              </a:lnSpc>
              <a:spcBef>
                <a:spcPct val="20000"/>
              </a:spcBef>
              <a:buClr>
                <a:srgbClr val="00B050"/>
              </a:buClr>
              <a:buFont typeface="Wingdings" panose="05000000000000000000" pitchFamily="2" charset="2"/>
              <a:buChar char="§"/>
            </a:pPr>
            <a:r>
              <a:rPr lang="en-US" sz="1600" dirty="0" smtClean="0"/>
              <a:t>Additional </a:t>
            </a:r>
            <a:r>
              <a:rPr lang="en-US" sz="1600" dirty="0"/>
              <a:t>assistance is available to low-income families with children through the Ontario Child Benefit as well as the federal Canada </a:t>
            </a:r>
            <a:r>
              <a:rPr lang="en-US" sz="1600" dirty="0" smtClean="0"/>
              <a:t>Child Benefit.</a:t>
            </a:r>
            <a:endParaRPr lang="en-US" dirty="0"/>
          </a:p>
        </p:txBody>
      </p:sp>
      <p:graphicFrame>
        <p:nvGraphicFramePr>
          <p:cNvPr id="6" name="Content Placeholder 5"/>
          <p:cNvGraphicFramePr>
            <a:graphicFrameLocks noGrp="1" noChangeAspect="1"/>
          </p:cNvGraphicFramePr>
          <p:nvPr>
            <p:ph idx="13"/>
            <p:extLst>
              <p:ext uri="{D42A27DB-BD31-4B8C-83A1-F6EECF244321}">
                <p14:modId xmlns:p14="http://schemas.microsoft.com/office/powerpoint/2010/main" val="3617748641"/>
              </p:ext>
            </p:extLst>
          </p:nvPr>
        </p:nvGraphicFramePr>
        <p:xfrm>
          <a:off x="854075" y="1828800"/>
          <a:ext cx="7300913" cy="1533525"/>
        </p:xfrm>
        <a:graphic>
          <a:graphicData uri="http://schemas.openxmlformats.org/presentationml/2006/ole">
            <mc:AlternateContent xmlns:mc="http://schemas.openxmlformats.org/markup-compatibility/2006">
              <mc:Choice xmlns:v="urn:schemas-microsoft-com:vml" Requires="v">
                <p:oleObj spid="_x0000_s2387" name="Document" r:id="rId3" imgW="7133963" imgH="1498382" progId="Word.Document.8">
                  <p:embed/>
                </p:oleObj>
              </mc:Choice>
              <mc:Fallback>
                <p:oleObj name="Document" r:id="rId3" imgW="7133963" imgH="1498382" progId="Word.Document.8">
                  <p:embed/>
                  <p:pic>
                    <p:nvPicPr>
                      <p:cNvPr id="0" name=""/>
                      <p:cNvPicPr>
                        <a:picLocks noChangeAspect="1" noChangeArrowheads="1"/>
                      </p:cNvPicPr>
                      <p:nvPr/>
                    </p:nvPicPr>
                    <p:blipFill>
                      <a:blip r:embed="rId4"/>
                      <a:srcRect/>
                      <a:stretch>
                        <a:fillRect/>
                      </a:stretch>
                    </p:blipFill>
                    <p:spPr bwMode="auto">
                      <a:xfrm>
                        <a:off x="854075" y="1828800"/>
                        <a:ext cx="7300913" cy="15335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6122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BC4A81-272D-4B6C-9094-3AE27DC0A8E0}" type="slidenum">
              <a:rPr lang="en-CA" smtClean="0"/>
              <a:t>21</a:t>
            </a:fld>
            <a:endParaRPr lang="en-CA" dirty="0"/>
          </a:p>
        </p:txBody>
      </p:sp>
      <p:sp>
        <p:nvSpPr>
          <p:cNvPr id="4" name="Content Placeholder 3"/>
          <p:cNvSpPr>
            <a:spLocks noGrp="1"/>
          </p:cNvSpPr>
          <p:nvPr>
            <p:ph idx="13"/>
          </p:nvPr>
        </p:nvSpPr>
        <p:spPr/>
        <p:txBody>
          <a:bodyPr/>
          <a:lstStyle/>
          <a:p>
            <a:pPr marL="0" indent="0" algn="ctr">
              <a:buNone/>
            </a:pPr>
            <a:endParaRPr lang="en-CA" dirty="0" smtClean="0"/>
          </a:p>
          <a:p>
            <a:pPr marL="0" indent="0" algn="ctr">
              <a:buNone/>
            </a:pPr>
            <a:r>
              <a:rPr lang="en-CA" sz="4400" dirty="0" smtClean="0"/>
              <a:t>ODSP and Working</a:t>
            </a:r>
            <a:endParaRPr lang="en-CA" sz="4400" dirty="0"/>
          </a:p>
          <a:p>
            <a:pPr marL="0" indent="0" algn="ctr">
              <a:buNone/>
            </a:pPr>
            <a:endParaRPr lang="en-CA" sz="4400" dirty="0"/>
          </a:p>
        </p:txBody>
      </p:sp>
    </p:spTree>
    <p:extLst>
      <p:ext uri="{BB962C8B-B14F-4D97-AF65-F5344CB8AC3E}">
        <p14:creationId xmlns:p14="http://schemas.microsoft.com/office/powerpoint/2010/main" val="1883248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58788"/>
            <a:ext cx="8183880" cy="1143000"/>
          </a:xfrm>
        </p:spPr>
        <p:txBody>
          <a:bodyPr>
            <a:normAutofit fontScale="90000"/>
          </a:bodyPr>
          <a:lstStyle/>
          <a:p>
            <a:pPr algn="l"/>
            <a:r>
              <a:rPr lang="en-CA" dirty="0">
                <a:solidFill>
                  <a:srgbClr val="57585A"/>
                </a:solidFill>
              </a:rPr>
              <a:t>What </a:t>
            </a:r>
            <a:r>
              <a:rPr lang="en-CA" dirty="0" smtClean="0">
                <a:solidFill>
                  <a:srgbClr val="57585A"/>
                </a:solidFill>
              </a:rPr>
              <a:t>are ODSP Employment Supports?</a:t>
            </a:r>
            <a:r>
              <a:rPr lang="en-CA" dirty="0"/>
              <a:t>		</a:t>
            </a:r>
          </a:p>
        </p:txBody>
      </p:sp>
      <p:sp>
        <p:nvSpPr>
          <p:cNvPr id="4" name="Slide Number Placeholder 3"/>
          <p:cNvSpPr>
            <a:spLocks noGrp="1"/>
          </p:cNvSpPr>
          <p:nvPr>
            <p:ph type="sldNum" sz="quarter" idx="12"/>
          </p:nvPr>
        </p:nvSpPr>
        <p:spPr/>
        <p:txBody>
          <a:bodyPr/>
          <a:lstStyle/>
          <a:p>
            <a:fld id="{53BC4A81-272D-4B6C-9094-3AE27DC0A8E0}" type="slidenum">
              <a:rPr lang="en-CA" smtClean="0"/>
              <a:t>22</a:t>
            </a:fld>
            <a:endParaRPr lang="en-CA" dirty="0"/>
          </a:p>
        </p:txBody>
      </p:sp>
      <p:sp>
        <p:nvSpPr>
          <p:cNvPr id="6" name="Content Placeholder 2"/>
          <p:cNvSpPr>
            <a:spLocks noGrp="1"/>
          </p:cNvSpPr>
          <p:nvPr>
            <p:ph idx="13"/>
          </p:nvPr>
        </p:nvSpPr>
        <p:spPr>
          <a:xfrm>
            <a:off x="403746" y="1905000"/>
            <a:ext cx="8435454" cy="4038600"/>
          </a:xfrm>
        </p:spPr>
        <p:txBody>
          <a:bodyPr>
            <a:normAutofit fontScale="25000" lnSpcReduction="20000"/>
          </a:bodyPr>
          <a:lstStyle/>
          <a:p>
            <a:pPr>
              <a:lnSpc>
                <a:spcPct val="120000"/>
              </a:lnSpc>
            </a:pPr>
            <a:r>
              <a:rPr lang="en-CA" sz="7200" dirty="0" smtClean="0"/>
              <a:t>ODSP provides employment supports for people who are interested in working.* The program </a:t>
            </a:r>
            <a:r>
              <a:rPr lang="en-US" sz="7200" dirty="0" smtClean="0"/>
              <a:t>can help people:</a:t>
            </a:r>
          </a:p>
          <a:p>
            <a:pPr lvl="1">
              <a:lnSpc>
                <a:spcPct val="120000"/>
              </a:lnSpc>
            </a:pPr>
            <a:r>
              <a:rPr lang="en-US" sz="6400" dirty="0"/>
              <a:t>b</a:t>
            </a:r>
            <a:r>
              <a:rPr lang="en-US" sz="6400" dirty="0" smtClean="0"/>
              <a:t>ecome employment-ready;</a:t>
            </a:r>
            <a:endParaRPr lang="en-US" sz="6400" dirty="0"/>
          </a:p>
          <a:p>
            <a:pPr lvl="1">
              <a:lnSpc>
                <a:spcPct val="120000"/>
              </a:lnSpc>
            </a:pPr>
            <a:r>
              <a:rPr lang="en-US" sz="6400" dirty="0"/>
              <a:t>f</a:t>
            </a:r>
            <a:r>
              <a:rPr lang="en-US" sz="6400" dirty="0" smtClean="0"/>
              <a:t>ind </a:t>
            </a:r>
            <a:r>
              <a:rPr lang="en-US" sz="6400" dirty="0"/>
              <a:t>and </a:t>
            </a:r>
            <a:r>
              <a:rPr lang="en-US" sz="6400" dirty="0" smtClean="0"/>
              <a:t>keep </a:t>
            </a:r>
            <a:r>
              <a:rPr lang="en-US" sz="6400" dirty="0"/>
              <a:t>a </a:t>
            </a:r>
            <a:r>
              <a:rPr lang="en-US" sz="6400" dirty="0" smtClean="0"/>
              <a:t>job;</a:t>
            </a:r>
            <a:endParaRPr lang="en-US" sz="6400" dirty="0"/>
          </a:p>
          <a:p>
            <a:pPr lvl="1">
              <a:lnSpc>
                <a:spcPct val="120000"/>
              </a:lnSpc>
            </a:pPr>
            <a:r>
              <a:rPr lang="en-US" sz="6400" dirty="0"/>
              <a:t>a</a:t>
            </a:r>
            <a:r>
              <a:rPr lang="en-US" sz="6400" dirty="0" smtClean="0"/>
              <a:t>dvance </a:t>
            </a:r>
            <a:r>
              <a:rPr lang="en-US" sz="6400" dirty="0"/>
              <a:t>their </a:t>
            </a:r>
            <a:r>
              <a:rPr lang="en-US" sz="6400" dirty="0" smtClean="0"/>
              <a:t>careers; and</a:t>
            </a:r>
            <a:endParaRPr lang="en-US" sz="6400" dirty="0"/>
          </a:p>
          <a:p>
            <a:pPr lvl="1">
              <a:lnSpc>
                <a:spcPct val="120000"/>
              </a:lnSpc>
            </a:pPr>
            <a:r>
              <a:rPr lang="en-US" sz="6400" dirty="0"/>
              <a:t>s</a:t>
            </a:r>
            <a:r>
              <a:rPr lang="en-US" sz="6400" dirty="0" smtClean="0"/>
              <a:t>tart </a:t>
            </a:r>
            <a:r>
              <a:rPr lang="en-US" sz="6400" dirty="0"/>
              <a:t>their own </a:t>
            </a:r>
            <a:r>
              <a:rPr lang="en-US" sz="6400" dirty="0" smtClean="0"/>
              <a:t>business.</a:t>
            </a:r>
            <a:endParaRPr lang="en-US" sz="6400" dirty="0"/>
          </a:p>
          <a:p>
            <a:pPr>
              <a:lnSpc>
                <a:spcPct val="120000"/>
              </a:lnSpc>
            </a:pPr>
            <a:endParaRPr lang="en-US" sz="2500" dirty="0"/>
          </a:p>
          <a:p>
            <a:pPr>
              <a:lnSpc>
                <a:spcPct val="120000"/>
              </a:lnSpc>
            </a:pPr>
            <a:r>
              <a:rPr lang="en-US" sz="7200" dirty="0" smtClean="0"/>
              <a:t>People do not </a:t>
            </a:r>
            <a:r>
              <a:rPr lang="en-US" sz="7200" dirty="0"/>
              <a:t>need to be receiving ODSP income support to qualify for employment </a:t>
            </a:r>
            <a:r>
              <a:rPr lang="en-US" sz="7200" dirty="0" smtClean="0"/>
              <a:t>supports.</a:t>
            </a:r>
          </a:p>
          <a:p>
            <a:pPr indent="-342900">
              <a:lnSpc>
                <a:spcPct val="120000"/>
              </a:lnSpc>
              <a:buNone/>
            </a:pPr>
            <a:r>
              <a:rPr lang="en-US" sz="7200" dirty="0"/>
              <a:t>	</a:t>
            </a:r>
            <a:endParaRPr lang="en-US" sz="7200" dirty="0" smtClean="0"/>
          </a:p>
          <a:p>
            <a:pPr marL="461963" indent="-461963">
              <a:lnSpc>
                <a:spcPct val="120000"/>
              </a:lnSpc>
              <a:buNone/>
            </a:pPr>
            <a:r>
              <a:rPr lang="en-US" sz="5600" dirty="0" smtClean="0"/>
              <a:t>*Note: </a:t>
            </a:r>
            <a:r>
              <a:rPr lang="en-US" sz="5600" dirty="0"/>
              <a:t>Participation in employment supports is voluntary for </a:t>
            </a:r>
            <a:r>
              <a:rPr lang="en-US" sz="5600" dirty="0" smtClean="0"/>
              <a:t>individuals with disabilities receiving ODSP. Non-disabled </a:t>
            </a:r>
            <a:r>
              <a:rPr lang="en-US" sz="5600" dirty="0"/>
              <a:t>adult </a:t>
            </a:r>
            <a:r>
              <a:rPr lang="en-US" sz="5600" dirty="0" smtClean="0"/>
              <a:t>family members </a:t>
            </a:r>
            <a:r>
              <a:rPr lang="en-US" sz="5600" dirty="0"/>
              <a:t>are required to participate in Ontario Works employment assistance, unless they are waived from </a:t>
            </a:r>
            <a:r>
              <a:rPr lang="en-US" sz="5600" dirty="0" smtClean="0"/>
              <a:t>participating.</a:t>
            </a:r>
            <a:endParaRPr lang="en-US" sz="5600" dirty="0"/>
          </a:p>
          <a:p>
            <a:pPr>
              <a:lnSpc>
                <a:spcPct val="80000"/>
              </a:lnSpc>
            </a:pPr>
            <a:endParaRPr lang="en-US" sz="1600" dirty="0"/>
          </a:p>
          <a:p>
            <a:endParaRPr lang="en-CA" dirty="0"/>
          </a:p>
        </p:txBody>
      </p:sp>
      <p:cxnSp>
        <p:nvCxnSpPr>
          <p:cNvPr id="7" name="AutoShape 24"/>
          <p:cNvCxnSpPr>
            <a:cxnSpLocks noChangeShapeType="1"/>
          </p:cNvCxnSpPr>
          <p:nvPr/>
        </p:nvCxnSpPr>
        <p:spPr bwMode="auto">
          <a:xfrm>
            <a:off x="403746" y="17526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26689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83880" cy="1143000"/>
          </a:xfrm>
        </p:spPr>
        <p:txBody>
          <a:bodyPr/>
          <a:lstStyle/>
          <a:p>
            <a:pPr algn="l"/>
            <a:r>
              <a:rPr lang="en-CA" dirty="0">
                <a:solidFill>
                  <a:srgbClr val="57585A"/>
                </a:solidFill>
              </a:rPr>
              <a:t>Employment services</a:t>
            </a:r>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3BC4A81-272D-4B6C-9094-3AE27DC0A8E0}" type="slidenum">
              <a:rPr lang="en-CA" smtClean="0"/>
              <a:t>23</a:t>
            </a:fld>
            <a:endParaRPr lang="en-CA" dirty="0"/>
          </a:p>
        </p:txBody>
      </p:sp>
      <p:sp>
        <p:nvSpPr>
          <p:cNvPr id="5" name="Content Placeholder 4"/>
          <p:cNvSpPr>
            <a:spLocks noGrp="1"/>
          </p:cNvSpPr>
          <p:nvPr>
            <p:ph idx="13"/>
          </p:nvPr>
        </p:nvSpPr>
        <p:spPr>
          <a:xfrm>
            <a:off x="502920" y="1981200"/>
            <a:ext cx="8183880" cy="3886200"/>
          </a:xfrm>
        </p:spPr>
        <p:txBody>
          <a:bodyPr>
            <a:normAutofit/>
          </a:bodyPr>
          <a:lstStyle/>
          <a:p>
            <a:pPr marL="0" indent="0">
              <a:buNone/>
            </a:pPr>
            <a:r>
              <a:rPr lang="en-CA" sz="1800" dirty="0"/>
              <a:t>Here are some examples of the kinds of services </a:t>
            </a:r>
            <a:r>
              <a:rPr lang="en-CA" sz="1800" dirty="0" smtClean="0"/>
              <a:t>that may be provided:</a:t>
            </a:r>
            <a:endParaRPr lang="en-CA" sz="1800" dirty="0"/>
          </a:p>
          <a:p>
            <a:pPr lvl="1">
              <a:spcBef>
                <a:spcPct val="50000"/>
              </a:spcBef>
              <a:buClr>
                <a:srgbClr val="00B050"/>
              </a:buClr>
              <a:buFont typeface="Wingdings" panose="05000000000000000000" pitchFamily="2" charset="2"/>
              <a:buChar char="§"/>
            </a:pPr>
            <a:r>
              <a:rPr lang="en-CA" sz="1600" dirty="0"/>
              <a:t>workshops on looking for work, </a:t>
            </a:r>
            <a:r>
              <a:rPr lang="en-CA" sz="1600" dirty="0" smtClean="0"/>
              <a:t>resumé-writing </a:t>
            </a:r>
            <a:r>
              <a:rPr lang="en-CA" sz="1600" dirty="0"/>
              <a:t>and </a:t>
            </a:r>
            <a:r>
              <a:rPr lang="en-CA" sz="1600" dirty="0" smtClean="0"/>
              <a:t>interviewing;</a:t>
            </a:r>
            <a:endParaRPr lang="en-CA" sz="1600" dirty="0"/>
          </a:p>
          <a:p>
            <a:pPr lvl="1">
              <a:spcBef>
                <a:spcPct val="50000"/>
              </a:spcBef>
              <a:buClr>
                <a:srgbClr val="00B050"/>
              </a:buClr>
              <a:buFont typeface="Wingdings" panose="05000000000000000000" pitchFamily="2" charset="2"/>
              <a:buChar char="§"/>
            </a:pPr>
            <a:r>
              <a:rPr lang="en-CA" sz="1600" dirty="0"/>
              <a:t>referrals to job </a:t>
            </a:r>
            <a:r>
              <a:rPr lang="en-CA" sz="1600" dirty="0" smtClean="0"/>
              <a:t>counselling or </a:t>
            </a:r>
            <a:r>
              <a:rPr lang="en-CA" sz="1600" dirty="0"/>
              <a:t>short-term job-specific </a:t>
            </a:r>
            <a:r>
              <a:rPr lang="en-CA" sz="1600" dirty="0" smtClean="0"/>
              <a:t>training;</a:t>
            </a:r>
            <a:endParaRPr lang="en-CA" sz="1600" dirty="0"/>
          </a:p>
          <a:p>
            <a:pPr lvl="1">
              <a:spcBef>
                <a:spcPct val="50000"/>
              </a:spcBef>
              <a:buClr>
                <a:srgbClr val="00B050"/>
              </a:buClr>
              <a:buFont typeface="Wingdings" panose="05000000000000000000" pitchFamily="2" charset="2"/>
              <a:buChar char="§"/>
            </a:pPr>
            <a:r>
              <a:rPr lang="en-CA" sz="1600" dirty="0"/>
              <a:t>information on </a:t>
            </a:r>
            <a:r>
              <a:rPr lang="en-CA" sz="1600" dirty="0" smtClean="0"/>
              <a:t>who is hiring;</a:t>
            </a:r>
            <a:endParaRPr lang="en-CA" sz="1600" dirty="0"/>
          </a:p>
          <a:p>
            <a:pPr lvl="1">
              <a:spcBef>
                <a:spcPct val="50000"/>
              </a:spcBef>
              <a:buClr>
                <a:srgbClr val="00B050"/>
              </a:buClr>
              <a:buFont typeface="Wingdings" panose="05000000000000000000" pitchFamily="2" charset="2"/>
              <a:buChar char="§"/>
            </a:pPr>
            <a:r>
              <a:rPr lang="en-CA" sz="1600" dirty="0"/>
              <a:t>access to education, so </a:t>
            </a:r>
            <a:r>
              <a:rPr lang="en-CA" sz="1600" dirty="0" smtClean="0"/>
              <a:t>individuals </a:t>
            </a:r>
            <a:r>
              <a:rPr lang="en-CA" sz="1600" dirty="0"/>
              <a:t>can finish high school or improve </a:t>
            </a:r>
            <a:r>
              <a:rPr lang="en-CA" sz="1600" dirty="0" smtClean="0"/>
              <a:t>their </a:t>
            </a:r>
            <a:r>
              <a:rPr lang="en-CA" sz="1600" dirty="0"/>
              <a:t>language </a:t>
            </a:r>
            <a:r>
              <a:rPr lang="en-CA" sz="1600" dirty="0" smtClean="0"/>
              <a:t>skills;</a:t>
            </a:r>
            <a:endParaRPr lang="en-CA" sz="1600" dirty="0"/>
          </a:p>
          <a:p>
            <a:pPr lvl="1">
              <a:spcBef>
                <a:spcPct val="50000"/>
              </a:spcBef>
              <a:buClr>
                <a:srgbClr val="00B050"/>
              </a:buClr>
              <a:buFont typeface="Wingdings" panose="05000000000000000000" pitchFamily="2" charset="2"/>
              <a:buChar char="§"/>
            </a:pPr>
            <a:r>
              <a:rPr lang="en-CA" sz="1600" dirty="0"/>
              <a:t>access to telephones, faxes, computers and job </a:t>
            </a:r>
            <a:r>
              <a:rPr lang="en-CA" sz="1600" dirty="0" smtClean="0"/>
              <a:t>banks;</a:t>
            </a:r>
            <a:endParaRPr lang="en-CA" sz="1600" dirty="0"/>
          </a:p>
          <a:p>
            <a:pPr lvl="1">
              <a:spcBef>
                <a:spcPct val="50000"/>
              </a:spcBef>
              <a:buClr>
                <a:srgbClr val="00B050"/>
              </a:buClr>
              <a:buFont typeface="Wingdings" panose="05000000000000000000" pitchFamily="2" charset="2"/>
              <a:buChar char="§"/>
            </a:pPr>
            <a:r>
              <a:rPr lang="en-CA" sz="1600" dirty="0"/>
              <a:t>help developing a plan to become </a:t>
            </a:r>
            <a:r>
              <a:rPr lang="en-CA" sz="1600" dirty="0" smtClean="0"/>
              <a:t>self-employed; and</a:t>
            </a:r>
            <a:endParaRPr lang="en-CA" sz="1600" dirty="0"/>
          </a:p>
          <a:p>
            <a:pPr lvl="1">
              <a:spcBef>
                <a:spcPct val="50000"/>
              </a:spcBef>
              <a:buClr>
                <a:srgbClr val="00B050"/>
              </a:buClr>
              <a:buFont typeface="Wingdings" panose="05000000000000000000" pitchFamily="2" charset="2"/>
              <a:buChar char="§"/>
            </a:pPr>
            <a:r>
              <a:rPr lang="en-CA" sz="1600" dirty="0"/>
              <a:t>volunteer placements </a:t>
            </a:r>
            <a:r>
              <a:rPr lang="en-CA" sz="1600" dirty="0" smtClean="0"/>
              <a:t>or job trial that </a:t>
            </a:r>
            <a:r>
              <a:rPr lang="en-CA" sz="1600" dirty="0"/>
              <a:t>can help </a:t>
            </a:r>
            <a:r>
              <a:rPr lang="en-CA" sz="1600" dirty="0" smtClean="0"/>
              <a:t>individuals practice their skills </a:t>
            </a:r>
            <a:r>
              <a:rPr lang="en-CA" sz="1600" dirty="0"/>
              <a:t>and improve </a:t>
            </a:r>
            <a:r>
              <a:rPr lang="en-CA" sz="1600" dirty="0" smtClean="0"/>
              <a:t>confidence.</a:t>
            </a:r>
            <a:endParaRPr lang="en-CA" sz="1600" dirty="0"/>
          </a:p>
          <a:p>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884" y="304800"/>
            <a:ext cx="1999916" cy="1524000"/>
          </a:xfrm>
          <a:prstGeom prst="rect">
            <a:avLst/>
          </a:prstGeom>
        </p:spPr>
      </p:pic>
      <p:cxnSp>
        <p:nvCxnSpPr>
          <p:cNvPr id="7" name="AutoShape 24"/>
          <p:cNvCxnSpPr>
            <a:cxnSpLocks noChangeShapeType="1"/>
          </p:cNvCxnSpPr>
          <p:nvPr/>
        </p:nvCxnSpPr>
        <p:spPr bwMode="auto">
          <a:xfrm>
            <a:off x="426750" y="184189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0318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585716"/>
            <a:ext cx="8183880" cy="990600"/>
          </a:xfrm>
        </p:spPr>
        <p:txBody>
          <a:bodyPr>
            <a:normAutofit/>
          </a:bodyPr>
          <a:lstStyle/>
          <a:p>
            <a:pPr algn="l"/>
            <a:r>
              <a:rPr lang="en-CA" sz="4000" dirty="0" smtClean="0">
                <a:solidFill>
                  <a:srgbClr val="57585A"/>
                </a:solidFill>
              </a:rPr>
              <a:t>Rules </a:t>
            </a:r>
            <a:r>
              <a:rPr lang="en-CA" sz="4000" dirty="0">
                <a:solidFill>
                  <a:srgbClr val="57585A"/>
                </a:solidFill>
              </a:rPr>
              <a:t>a</a:t>
            </a:r>
            <a:r>
              <a:rPr lang="en-CA" sz="4000" dirty="0" smtClean="0">
                <a:solidFill>
                  <a:srgbClr val="57585A"/>
                </a:solidFill>
              </a:rPr>
              <a:t>bout working</a:t>
            </a:r>
            <a:endParaRPr lang="en-CA" sz="4000" dirty="0">
              <a:solidFill>
                <a:srgbClr val="57585A"/>
              </a:solidFill>
            </a:endParaRPr>
          </a:p>
        </p:txBody>
      </p:sp>
      <p:sp>
        <p:nvSpPr>
          <p:cNvPr id="3" name="Slide Number Placeholder 2"/>
          <p:cNvSpPr>
            <a:spLocks noGrp="1"/>
          </p:cNvSpPr>
          <p:nvPr>
            <p:ph type="sldNum" sz="quarter" idx="12"/>
          </p:nvPr>
        </p:nvSpPr>
        <p:spPr/>
        <p:txBody>
          <a:bodyPr/>
          <a:lstStyle/>
          <a:p>
            <a:fld id="{53BC4A81-272D-4B6C-9094-3AE27DC0A8E0}" type="slidenum">
              <a:rPr lang="en-CA" smtClean="0"/>
              <a:t>24</a:t>
            </a:fld>
            <a:endParaRPr lang="en-CA" dirty="0"/>
          </a:p>
        </p:txBody>
      </p:sp>
      <p:sp>
        <p:nvSpPr>
          <p:cNvPr id="4" name="Content Placeholder 3"/>
          <p:cNvSpPr>
            <a:spLocks noGrp="1"/>
          </p:cNvSpPr>
          <p:nvPr>
            <p:ph idx="13"/>
          </p:nvPr>
        </p:nvSpPr>
        <p:spPr>
          <a:xfrm>
            <a:off x="502920" y="1905000"/>
            <a:ext cx="8183880" cy="4191000"/>
          </a:xfrm>
        </p:spPr>
        <p:txBody>
          <a:bodyPr>
            <a:noAutofit/>
          </a:bodyPr>
          <a:lstStyle/>
          <a:p>
            <a:pPr>
              <a:spcBef>
                <a:spcPts val="600"/>
              </a:spcBef>
              <a:spcAft>
                <a:spcPts val="600"/>
              </a:spcAft>
            </a:pPr>
            <a:r>
              <a:rPr lang="en-CA" sz="1800" dirty="0"/>
              <a:t>There are no rules </a:t>
            </a:r>
            <a:r>
              <a:rPr lang="en-CA" sz="1800" dirty="0" smtClean="0"/>
              <a:t>prohibiting a person receiving ODSP from working. </a:t>
            </a:r>
            <a:endParaRPr lang="en-CA" sz="1800" dirty="0"/>
          </a:p>
          <a:p>
            <a:pPr lvl="1">
              <a:spcBef>
                <a:spcPts val="600"/>
              </a:spcBef>
              <a:spcAft>
                <a:spcPts val="600"/>
              </a:spcAft>
            </a:pPr>
            <a:r>
              <a:rPr lang="en-CA" sz="1600" dirty="0" smtClean="0"/>
              <a:t>While a </a:t>
            </a:r>
            <a:r>
              <a:rPr lang="en-CA" sz="1600" dirty="0"/>
              <a:t>restriction in ability to work is one factor considered </a:t>
            </a:r>
            <a:r>
              <a:rPr lang="en-CA" sz="1600" dirty="0" smtClean="0"/>
              <a:t>as part of disability determination, the </a:t>
            </a:r>
            <a:r>
              <a:rPr lang="en-CA" sz="1600" i="1" dirty="0" smtClean="0"/>
              <a:t>ODSP Act</a:t>
            </a:r>
            <a:r>
              <a:rPr lang="en-CA" sz="1600" dirty="0" smtClean="0"/>
              <a:t> </a:t>
            </a:r>
            <a:r>
              <a:rPr lang="en-CA" sz="1600" dirty="0"/>
              <a:t>does not say a person must be </a:t>
            </a:r>
            <a:r>
              <a:rPr lang="en-CA" sz="1600" u="sng" dirty="0"/>
              <a:t>unable</a:t>
            </a:r>
            <a:r>
              <a:rPr lang="en-CA" sz="1600" dirty="0"/>
              <a:t> to work to qualify for ODSP. </a:t>
            </a:r>
          </a:p>
          <a:p>
            <a:pPr>
              <a:spcBef>
                <a:spcPts val="600"/>
              </a:spcBef>
              <a:spcAft>
                <a:spcPts val="600"/>
              </a:spcAft>
            </a:pPr>
            <a:r>
              <a:rPr lang="en-CA" sz="1800" dirty="0" smtClean="0"/>
              <a:t>There </a:t>
            </a:r>
            <a:r>
              <a:rPr lang="en-CA" sz="1800" dirty="0"/>
              <a:t>are many </a:t>
            </a:r>
            <a:r>
              <a:rPr lang="en-CA" sz="1800" dirty="0" smtClean="0"/>
              <a:t>supports </a:t>
            </a:r>
            <a:r>
              <a:rPr lang="en-CA" sz="1800" dirty="0"/>
              <a:t>to foster </a:t>
            </a:r>
            <a:r>
              <a:rPr lang="en-CA" sz="1800" dirty="0" smtClean="0"/>
              <a:t>employment, primarily through </a:t>
            </a:r>
            <a:r>
              <a:rPr lang="en-US" sz="1800" dirty="0" smtClean="0"/>
              <a:t>ODSP </a:t>
            </a:r>
            <a:r>
              <a:rPr lang="en-US" sz="1800" dirty="0"/>
              <a:t>e</a:t>
            </a:r>
            <a:r>
              <a:rPr lang="en-US" sz="1800" dirty="0" smtClean="0"/>
              <a:t>mployment supports.  These services are </a:t>
            </a:r>
            <a:r>
              <a:rPr lang="en-CA" sz="1800" dirty="0" smtClean="0"/>
              <a:t>provided </a:t>
            </a:r>
            <a:r>
              <a:rPr lang="en-CA" sz="1800" dirty="0"/>
              <a:t>by </a:t>
            </a:r>
            <a:r>
              <a:rPr lang="en-CA" sz="1800" dirty="0" smtClean="0"/>
              <a:t>approximately 150 </a:t>
            </a:r>
            <a:r>
              <a:rPr lang="en-CA" sz="1800" dirty="0"/>
              <a:t>community-based service </a:t>
            </a:r>
            <a:r>
              <a:rPr lang="en-CA" sz="1800" dirty="0" smtClean="0"/>
              <a:t>providers, many of which have expertise </a:t>
            </a:r>
            <a:r>
              <a:rPr lang="en-CA" sz="1800" dirty="0"/>
              <a:t>in working with people with disabilities </a:t>
            </a:r>
            <a:r>
              <a:rPr lang="en-CA" sz="1800" dirty="0" smtClean="0"/>
              <a:t>and local </a:t>
            </a:r>
            <a:r>
              <a:rPr lang="en-CA" sz="1800" dirty="0"/>
              <a:t>employers</a:t>
            </a:r>
            <a:r>
              <a:rPr lang="en-CA" sz="1800" dirty="0" smtClean="0"/>
              <a:t>.</a:t>
            </a:r>
            <a:endParaRPr lang="en-CA" sz="1800" dirty="0"/>
          </a:p>
        </p:txBody>
      </p:sp>
      <p:cxnSp>
        <p:nvCxnSpPr>
          <p:cNvPr id="5" name="AutoShape 24"/>
          <p:cNvCxnSpPr>
            <a:cxnSpLocks noChangeShapeType="1"/>
          </p:cNvCxnSpPr>
          <p:nvPr/>
        </p:nvCxnSpPr>
        <p:spPr bwMode="auto">
          <a:xfrm>
            <a:off x="403746" y="16002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48971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BC4A81-272D-4B6C-9094-3AE27DC0A8E0}" type="slidenum">
              <a:rPr lang="en-CA" smtClean="0"/>
              <a:t>25</a:t>
            </a:fld>
            <a:endParaRPr lang="en-CA" dirty="0"/>
          </a:p>
        </p:txBody>
      </p:sp>
      <p:sp>
        <p:nvSpPr>
          <p:cNvPr id="3" name="Title 1"/>
          <p:cNvSpPr txBox="1">
            <a:spLocks/>
          </p:cNvSpPr>
          <p:nvPr/>
        </p:nvSpPr>
        <p:spPr>
          <a:xfrm>
            <a:off x="457200" y="609600"/>
            <a:ext cx="2514600" cy="884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smtClean="0">
                <a:solidFill>
                  <a:srgbClr val="000000"/>
                </a:solidFill>
              </a:rPr>
              <a:t>Myth #1</a:t>
            </a:r>
            <a:r>
              <a:rPr lang="en-CA" dirty="0" smtClean="0">
                <a:solidFill>
                  <a:srgbClr val="000000"/>
                </a:solidFill>
              </a:rPr>
              <a:t>:</a:t>
            </a:r>
            <a:endParaRPr lang="en-CA" dirty="0">
              <a:solidFill>
                <a:srgbClr val="57585A"/>
              </a:solidFill>
            </a:endParaRPr>
          </a:p>
        </p:txBody>
      </p:sp>
      <p:sp>
        <p:nvSpPr>
          <p:cNvPr id="4" name="Text Placeholder 5"/>
          <p:cNvSpPr txBox="1">
            <a:spLocks/>
          </p:cNvSpPr>
          <p:nvPr/>
        </p:nvSpPr>
        <p:spPr>
          <a:xfrm>
            <a:off x="3276600" y="609600"/>
            <a:ext cx="5410200" cy="1295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sz="3600" b="1" dirty="0" smtClean="0">
                <a:solidFill>
                  <a:srgbClr val="2C8927"/>
                </a:solidFill>
                <a:latin typeface="+mj-lt"/>
              </a:rPr>
              <a:t>Individuals are not allowed to work while on ODSP.</a:t>
            </a:r>
            <a:endParaRPr lang="en-CA" sz="3600" b="1" dirty="0">
              <a:solidFill>
                <a:srgbClr val="2C8927"/>
              </a:solidFill>
              <a:latin typeface="+mj-lt"/>
            </a:endParaRPr>
          </a:p>
        </p:txBody>
      </p:sp>
      <p:sp>
        <p:nvSpPr>
          <p:cNvPr id="6" name="Text Placeholder 6"/>
          <p:cNvSpPr txBox="1">
            <a:spLocks/>
          </p:cNvSpPr>
          <p:nvPr/>
        </p:nvSpPr>
        <p:spPr>
          <a:xfrm>
            <a:off x="533400" y="2438400"/>
            <a:ext cx="2209800" cy="73274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31B6FD"/>
              </a:buClr>
              <a:buSzPct val="76000"/>
              <a:buFont typeface="Wingdings 2" pitchFamily="18" charset="2"/>
              <a:buNone/>
              <a:tabLst/>
              <a:defRPr/>
            </a:pPr>
            <a:endParaRPr kumimoji="0" lang="en-CA" sz="4400" b="1" i="0" u="none" strike="noStrike" kern="1200" cap="none" spc="0" normalizeH="0" baseline="0" noProof="0" dirty="0" smtClean="0">
              <a:ln>
                <a:noFill/>
              </a:ln>
              <a:solidFill>
                <a:srgbClr val="31B6FD"/>
              </a:solidFill>
              <a:effectLst/>
              <a:uLnTx/>
              <a:uFillTx/>
              <a:latin typeface="Century Gothic"/>
            </a:endParaRPr>
          </a:p>
          <a:p>
            <a:pPr marL="0" marR="0" lvl="0" indent="0" algn="l" defTabSz="914400" rtl="0" eaLnBrk="1" fontAlgn="auto" latinLnBrk="0" hangingPunct="1">
              <a:lnSpc>
                <a:spcPct val="100000"/>
              </a:lnSpc>
              <a:spcBef>
                <a:spcPct val="20000"/>
              </a:spcBef>
              <a:spcAft>
                <a:spcPts val="0"/>
              </a:spcAft>
              <a:buClr>
                <a:srgbClr val="31B6FD"/>
              </a:buClr>
              <a:buSzPct val="76000"/>
              <a:buFont typeface="Wingdings 2" pitchFamily="18" charset="2"/>
              <a:buNone/>
              <a:tabLst/>
              <a:defRPr/>
            </a:pPr>
            <a:endParaRPr kumimoji="0" lang="en-CA" sz="4400" b="1" i="0" u="none" strike="noStrike" kern="1200" cap="none" spc="0" normalizeH="0" baseline="0" noProof="0" dirty="0" smtClean="0">
              <a:ln>
                <a:noFill/>
              </a:ln>
              <a:solidFill>
                <a:srgbClr val="00B050"/>
              </a:solidFill>
              <a:effectLst/>
              <a:uLnTx/>
              <a:uFillTx/>
              <a:latin typeface="Century Gothic"/>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76000"/>
              <a:buFont typeface="Wingdings 2" pitchFamily="18" charset="2"/>
              <a:buNone/>
              <a:tabLst/>
              <a:defRPr/>
            </a:pPr>
            <a:endParaRPr kumimoji="0" lang="en-CA" sz="4400" b="1" i="0" u="none" strike="noStrike" kern="1200" cap="none" spc="0" normalizeH="0" baseline="0" noProof="0" dirty="0" smtClean="0">
              <a:ln>
                <a:noFill/>
              </a:ln>
              <a:solidFill>
                <a:srgbClr val="00B050"/>
              </a:solidFill>
              <a:effectLst/>
              <a:uLnTx/>
              <a:uFillTx/>
              <a:latin typeface="Century Gothic"/>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76000"/>
              <a:buFont typeface="Wingdings 2" pitchFamily="18" charset="2"/>
              <a:buNone/>
              <a:tabLst/>
              <a:defRPr/>
            </a:pPr>
            <a:r>
              <a:rPr kumimoji="0" lang="en-CA" sz="4400" b="1" i="0" u="none" strike="noStrike" kern="1200" cap="none" spc="0" normalizeH="0" baseline="0" noProof="0" dirty="0" smtClean="0">
                <a:ln>
                  <a:noFill/>
                </a:ln>
                <a:solidFill>
                  <a:srgbClr val="7030A0"/>
                </a:solidFill>
                <a:effectLst/>
                <a:uLnTx/>
                <a:uFillTx/>
                <a:latin typeface="HelveticaNeueLT Std Lt"/>
                <a:cs typeface="Arial" panose="020B0604020202020204" pitchFamily="34" charset="0"/>
              </a:rPr>
              <a:t>Fact:</a:t>
            </a:r>
            <a:endParaRPr kumimoji="0" lang="en-CA" sz="4400" b="1" i="0" u="none" strike="noStrike" kern="1200" cap="none" spc="0" normalizeH="0" baseline="0" noProof="0" dirty="0">
              <a:ln>
                <a:noFill/>
              </a:ln>
              <a:solidFill>
                <a:srgbClr val="7030A0"/>
              </a:solidFill>
              <a:effectLst/>
              <a:uLnTx/>
              <a:uFillTx/>
              <a:latin typeface="HelveticaNeueLT Std Lt"/>
              <a:cs typeface="Arial" panose="020B0604020202020204" pitchFamily="34" charset="0"/>
            </a:endParaRPr>
          </a:p>
        </p:txBody>
      </p:sp>
      <p:sp>
        <p:nvSpPr>
          <p:cNvPr id="7" name="Content Placeholder 7"/>
          <p:cNvSpPr txBox="1">
            <a:spLocks/>
          </p:cNvSpPr>
          <p:nvPr/>
        </p:nvSpPr>
        <p:spPr>
          <a:xfrm>
            <a:off x="2667000" y="2438400"/>
            <a:ext cx="5791200" cy="3428999"/>
          </a:xfrm>
          <a:prstGeom prst="rect">
            <a:avLst/>
          </a:prstGeom>
          <a:ln w="38100">
            <a:solidFill>
              <a:srgbClr val="7030A0"/>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Clr>
                <a:srgbClr val="2C8927"/>
              </a:buClr>
              <a:buFont typeface="Wingdings" panose="05000000000000000000" pitchFamily="2" charset="2"/>
              <a:buChar char="ü"/>
            </a:pPr>
            <a:endParaRPr lang="en-CA" sz="1800" dirty="0" smtClean="0"/>
          </a:p>
          <a:p>
            <a:pPr>
              <a:spcBef>
                <a:spcPts val="0"/>
              </a:spcBef>
              <a:buClr>
                <a:srgbClr val="2C8927"/>
              </a:buClr>
              <a:buFont typeface="Wingdings" panose="05000000000000000000" pitchFamily="2" charset="2"/>
              <a:buChar char="ü"/>
            </a:pPr>
            <a:r>
              <a:rPr lang="en-CA" sz="1800" dirty="0" smtClean="0"/>
              <a:t>Individuals can work and still receive ODSP.</a:t>
            </a:r>
          </a:p>
          <a:p>
            <a:pPr>
              <a:spcBef>
                <a:spcPts val="0"/>
              </a:spcBef>
              <a:buClr>
                <a:srgbClr val="2C8927"/>
              </a:buClr>
              <a:buFont typeface="Wingdings" panose="05000000000000000000" pitchFamily="2" charset="2"/>
              <a:buChar char="ü"/>
            </a:pPr>
            <a:endParaRPr lang="en-CA" sz="1800" dirty="0" smtClean="0"/>
          </a:p>
          <a:p>
            <a:pPr>
              <a:spcBef>
                <a:spcPts val="0"/>
              </a:spcBef>
              <a:buClr>
                <a:srgbClr val="2C8927"/>
              </a:buClr>
              <a:buFont typeface="Wingdings" panose="05000000000000000000" pitchFamily="2" charset="2"/>
              <a:buChar char="ü"/>
            </a:pPr>
            <a:r>
              <a:rPr lang="en-CA" sz="1800" dirty="0" smtClean="0"/>
              <a:t>A caseworker can:</a:t>
            </a:r>
          </a:p>
          <a:p>
            <a:pPr lvl="1">
              <a:spcBef>
                <a:spcPts val="0"/>
              </a:spcBef>
              <a:buClr>
                <a:srgbClr val="2C8927"/>
              </a:buClr>
              <a:buFont typeface="Wingdings" panose="05000000000000000000" pitchFamily="2" charset="2"/>
              <a:buChar char="Ø"/>
            </a:pPr>
            <a:r>
              <a:rPr lang="en-CA" sz="1800" dirty="0" smtClean="0"/>
              <a:t>connect individuals to services that will help them get ready for and find work; and</a:t>
            </a:r>
          </a:p>
          <a:p>
            <a:pPr lvl="1">
              <a:spcBef>
                <a:spcPts val="0"/>
              </a:spcBef>
              <a:buClr>
                <a:srgbClr val="2C8927"/>
              </a:buClr>
              <a:buFont typeface="Wingdings" panose="05000000000000000000" pitchFamily="2" charset="2"/>
              <a:buChar char="Ø"/>
            </a:pPr>
            <a:r>
              <a:rPr lang="en-CA" sz="1800" dirty="0" smtClean="0"/>
              <a:t>help pay for start-up costs, like work clothes and child care.</a:t>
            </a:r>
          </a:p>
          <a:p>
            <a:pPr>
              <a:spcBef>
                <a:spcPts val="0"/>
              </a:spcBef>
              <a:buClr>
                <a:srgbClr val="2C8927"/>
              </a:buClr>
              <a:buFont typeface="Wingdings" panose="05000000000000000000" pitchFamily="2" charset="2"/>
              <a:buChar char="ü"/>
            </a:pPr>
            <a:endParaRPr lang="en-CA" sz="1800" dirty="0"/>
          </a:p>
        </p:txBody>
      </p:sp>
    </p:spTree>
    <p:extLst>
      <p:ext uri="{BB962C8B-B14F-4D97-AF65-F5344CB8AC3E}">
        <p14:creationId xmlns:p14="http://schemas.microsoft.com/office/powerpoint/2010/main" val="2088502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BC4A81-272D-4B6C-9094-3AE27DC0A8E0}" type="slidenum">
              <a:rPr lang="en-CA" smtClean="0"/>
              <a:t>26</a:t>
            </a:fld>
            <a:endParaRPr lang="en-CA" dirty="0"/>
          </a:p>
        </p:txBody>
      </p:sp>
      <p:sp>
        <p:nvSpPr>
          <p:cNvPr id="3" name="Text Placeholder 5"/>
          <p:cNvSpPr txBox="1">
            <a:spLocks/>
          </p:cNvSpPr>
          <p:nvPr/>
        </p:nvSpPr>
        <p:spPr>
          <a:xfrm>
            <a:off x="2971800" y="628934"/>
            <a:ext cx="5562599" cy="1295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b="1" dirty="0" smtClean="0">
                <a:solidFill>
                  <a:srgbClr val="2C8927"/>
                </a:solidFill>
              </a:rPr>
              <a:t>When individuals work, their ODSP income support goes down – so it’s not worth it.</a:t>
            </a:r>
            <a:endParaRPr lang="en-CA" b="1" dirty="0">
              <a:solidFill>
                <a:srgbClr val="2C8927"/>
              </a:solidFill>
            </a:endParaRPr>
          </a:p>
        </p:txBody>
      </p:sp>
      <p:sp>
        <p:nvSpPr>
          <p:cNvPr id="4" name="Title 1"/>
          <p:cNvSpPr txBox="1">
            <a:spLocks/>
          </p:cNvSpPr>
          <p:nvPr/>
        </p:nvSpPr>
        <p:spPr>
          <a:xfrm>
            <a:off x="457200" y="609600"/>
            <a:ext cx="2514600" cy="884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smtClean="0">
                <a:solidFill>
                  <a:srgbClr val="000000"/>
                </a:solidFill>
              </a:rPr>
              <a:t>Myth #2</a:t>
            </a:r>
            <a:r>
              <a:rPr lang="en-CA" dirty="0" smtClean="0">
                <a:solidFill>
                  <a:srgbClr val="000000"/>
                </a:solidFill>
              </a:rPr>
              <a:t>:</a:t>
            </a:r>
            <a:endParaRPr lang="en-CA" dirty="0">
              <a:solidFill>
                <a:srgbClr val="57585A"/>
              </a:solidFill>
            </a:endParaRPr>
          </a:p>
        </p:txBody>
      </p:sp>
      <p:sp>
        <p:nvSpPr>
          <p:cNvPr id="5" name="Text Placeholder 6"/>
          <p:cNvSpPr txBox="1">
            <a:spLocks/>
          </p:cNvSpPr>
          <p:nvPr/>
        </p:nvSpPr>
        <p:spPr>
          <a:xfrm>
            <a:off x="533400" y="2438400"/>
            <a:ext cx="2057400" cy="73274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31B6FD"/>
              </a:buClr>
              <a:buSzPct val="76000"/>
              <a:buFont typeface="Wingdings 2" pitchFamily="18" charset="2"/>
              <a:buNone/>
              <a:tabLst/>
              <a:defRPr/>
            </a:pPr>
            <a:endParaRPr kumimoji="0" lang="en-CA" sz="4400" b="1" i="0" u="none" strike="noStrike" kern="1200" cap="none" spc="0" normalizeH="0" baseline="0" noProof="0" dirty="0" smtClean="0">
              <a:ln>
                <a:noFill/>
              </a:ln>
              <a:solidFill>
                <a:srgbClr val="31B6FD"/>
              </a:solidFill>
              <a:effectLst/>
              <a:uLnTx/>
              <a:uFillTx/>
              <a:latin typeface="+mj-lt"/>
            </a:endParaRPr>
          </a:p>
          <a:p>
            <a:pPr marL="0" marR="0" lvl="0" indent="0" algn="l" defTabSz="914400" rtl="0" eaLnBrk="1" fontAlgn="auto" latinLnBrk="0" hangingPunct="1">
              <a:lnSpc>
                <a:spcPct val="100000"/>
              </a:lnSpc>
              <a:spcBef>
                <a:spcPct val="20000"/>
              </a:spcBef>
              <a:spcAft>
                <a:spcPts val="0"/>
              </a:spcAft>
              <a:buClr>
                <a:srgbClr val="31B6FD"/>
              </a:buClr>
              <a:buSzPct val="76000"/>
              <a:buFont typeface="Wingdings 2" pitchFamily="18" charset="2"/>
              <a:buNone/>
              <a:tabLst/>
              <a:defRPr/>
            </a:pPr>
            <a:endParaRPr kumimoji="0" lang="en-CA" sz="4400" b="1" i="0" u="none" strike="noStrike" kern="1200" cap="none" spc="0" normalizeH="0" baseline="0" noProof="0" dirty="0" smtClean="0">
              <a:ln>
                <a:noFill/>
              </a:ln>
              <a:solidFill>
                <a:srgbClr val="00B050"/>
              </a:solidFill>
              <a:effectLst/>
              <a:uLnTx/>
              <a:uFillTx/>
              <a:latin typeface="+mj-lt"/>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76000"/>
              <a:buFont typeface="Wingdings 2" pitchFamily="18" charset="2"/>
              <a:buNone/>
              <a:tabLst/>
              <a:defRPr/>
            </a:pPr>
            <a:endParaRPr kumimoji="0" lang="en-CA" sz="4400" b="1" i="0" u="none" strike="noStrike" kern="1200" cap="none" spc="0" normalizeH="0" baseline="0" noProof="0" dirty="0" smtClean="0">
              <a:ln>
                <a:noFill/>
              </a:ln>
              <a:solidFill>
                <a:srgbClr val="00B050"/>
              </a:solidFill>
              <a:effectLst/>
              <a:uLnTx/>
              <a:uFillTx/>
              <a:latin typeface="+mj-lt"/>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76000"/>
              <a:buFont typeface="Wingdings 2" pitchFamily="18" charset="2"/>
              <a:buNone/>
              <a:tabLst/>
              <a:defRPr/>
            </a:pPr>
            <a:r>
              <a:rPr kumimoji="0" lang="en-CA" sz="4400" b="1" i="0" u="none" strike="noStrike" kern="1200" cap="none" spc="0" normalizeH="0" baseline="0" noProof="0" dirty="0" smtClean="0">
                <a:ln>
                  <a:noFill/>
                </a:ln>
                <a:solidFill>
                  <a:srgbClr val="7030A0"/>
                </a:solidFill>
                <a:effectLst/>
                <a:uLnTx/>
                <a:uFillTx/>
                <a:latin typeface="+mj-lt"/>
                <a:cs typeface="Arial" panose="020B0604020202020204" pitchFamily="34" charset="0"/>
              </a:rPr>
              <a:t>Fact:</a:t>
            </a:r>
            <a:endParaRPr kumimoji="0" lang="en-CA" sz="4400" b="1" i="0" u="none" strike="noStrike" kern="1200" cap="none" spc="0" normalizeH="0" baseline="0" noProof="0" dirty="0">
              <a:ln>
                <a:noFill/>
              </a:ln>
              <a:solidFill>
                <a:srgbClr val="7030A0"/>
              </a:solidFill>
              <a:effectLst/>
              <a:uLnTx/>
              <a:uFillTx/>
              <a:latin typeface="+mj-lt"/>
              <a:cs typeface="Arial" panose="020B0604020202020204" pitchFamily="34" charset="0"/>
            </a:endParaRPr>
          </a:p>
        </p:txBody>
      </p:sp>
      <p:sp>
        <p:nvSpPr>
          <p:cNvPr id="6" name="Content Placeholder 7"/>
          <p:cNvSpPr txBox="1">
            <a:spLocks/>
          </p:cNvSpPr>
          <p:nvPr/>
        </p:nvSpPr>
        <p:spPr>
          <a:xfrm>
            <a:off x="2667000" y="2667000"/>
            <a:ext cx="5867400" cy="3200400"/>
          </a:xfrm>
          <a:prstGeom prst="rect">
            <a:avLst/>
          </a:prstGeom>
          <a:ln w="38100">
            <a:solidFill>
              <a:srgbClr val="7030A0"/>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buClr>
                <a:srgbClr val="2C8927"/>
              </a:buClr>
              <a:buFont typeface="Wingdings" panose="05000000000000000000" pitchFamily="2" charset="2"/>
              <a:buChar char="ü"/>
            </a:pPr>
            <a:endParaRPr lang="en-CA" sz="1800" dirty="0" smtClean="0"/>
          </a:p>
          <a:p>
            <a:pPr algn="just">
              <a:spcBef>
                <a:spcPts val="0"/>
              </a:spcBef>
              <a:buClr>
                <a:srgbClr val="2C8927"/>
              </a:buClr>
              <a:buFont typeface="Wingdings" panose="05000000000000000000" pitchFamily="2" charset="2"/>
              <a:buChar char="ü"/>
            </a:pPr>
            <a:r>
              <a:rPr lang="en-CA" sz="1800" dirty="0" smtClean="0"/>
              <a:t>Individuals </a:t>
            </a:r>
            <a:r>
              <a:rPr lang="en-CA" sz="1800" dirty="0"/>
              <a:t>who work while on ODSP are </a:t>
            </a:r>
            <a:r>
              <a:rPr lang="en-CA" sz="1800" b="1" dirty="0"/>
              <a:t>always</a:t>
            </a:r>
            <a:r>
              <a:rPr lang="en-CA" sz="1800" dirty="0"/>
              <a:t> better off financially than those who don’t</a:t>
            </a:r>
            <a:r>
              <a:rPr lang="en-CA" sz="1800" dirty="0" smtClean="0"/>
              <a:t>.</a:t>
            </a:r>
          </a:p>
          <a:p>
            <a:pPr algn="just">
              <a:spcBef>
                <a:spcPts val="0"/>
              </a:spcBef>
              <a:buClr>
                <a:srgbClr val="2C8927"/>
              </a:buClr>
              <a:buFont typeface="Wingdings" panose="05000000000000000000" pitchFamily="2" charset="2"/>
              <a:buChar char="ü"/>
            </a:pPr>
            <a:endParaRPr lang="en-CA" sz="1800" dirty="0"/>
          </a:p>
          <a:p>
            <a:pPr algn="just">
              <a:spcBef>
                <a:spcPts val="0"/>
              </a:spcBef>
              <a:buClr>
                <a:srgbClr val="2C8927"/>
              </a:buClr>
              <a:buFont typeface="Wingdings" panose="05000000000000000000" pitchFamily="2" charset="2"/>
              <a:buChar char="ü"/>
            </a:pPr>
            <a:r>
              <a:rPr lang="en-CA" sz="1800" dirty="0" smtClean="0"/>
              <a:t>Individuals can </a:t>
            </a:r>
            <a:r>
              <a:rPr lang="en-CA" sz="1800" dirty="0"/>
              <a:t>earn up to $200 each month without affecting </a:t>
            </a:r>
            <a:r>
              <a:rPr lang="en-CA" sz="1800" dirty="0" smtClean="0"/>
              <a:t>their </a:t>
            </a:r>
            <a:r>
              <a:rPr lang="en-CA" sz="1800" dirty="0"/>
              <a:t>ODSP. </a:t>
            </a:r>
            <a:endParaRPr lang="en-CA" sz="1800" dirty="0" smtClean="0"/>
          </a:p>
          <a:p>
            <a:pPr algn="just">
              <a:spcBef>
                <a:spcPts val="0"/>
              </a:spcBef>
              <a:buClr>
                <a:srgbClr val="2C8927"/>
              </a:buClr>
              <a:buFont typeface="Wingdings" panose="05000000000000000000" pitchFamily="2" charset="2"/>
              <a:buChar char="ü"/>
            </a:pPr>
            <a:endParaRPr lang="en-CA" sz="1800" dirty="0" smtClean="0"/>
          </a:p>
          <a:p>
            <a:pPr algn="just">
              <a:spcBef>
                <a:spcPts val="0"/>
              </a:spcBef>
              <a:buClr>
                <a:srgbClr val="2C8927"/>
              </a:buClr>
              <a:buFont typeface="Wingdings" panose="05000000000000000000" pitchFamily="2" charset="2"/>
              <a:buChar char="ü"/>
            </a:pPr>
            <a:r>
              <a:rPr lang="en-CA" sz="1800" dirty="0" smtClean="0"/>
              <a:t>Every </a:t>
            </a:r>
            <a:r>
              <a:rPr lang="en-CA" sz="1800" dirty="0"/>
              <a:t>dollar </a:t>
            </a:r>
            <a:r>
              <a:rPr lang="en-CA" sz="1800" dirty="0" smtClean="0"/>
              <a:t>earned over </a:t>
            </a:r>
            <a:r>
              <a:rPr lang="en-CA" sz="1800" dirty="0"/>
              <a:t>$200 </a:t>
            </a:r>
            <a:r>
              <a:rPr lang="en-CA" sz="1800" dirty="0" smtClean="0"/>
              <a:t>only </a:t>
            </a:r>
            <a:r>
              <a:rPr lang="en-CA" sz="1800" dirty="0"/>
              <a:t>reduces </a:t>
            </a:r>
            <a:r>
              <a:rPr lang="en-CA" sz="1800" dirty="0" smtClean="0"/>
              <a:t>a person’s income </a:t>
            </a:r>
            <a:r>
              <a:rPr lang="en-CA" sz="1800" dirty="0"/>
              <a:t>support by 50 cents.</a:t>
            </a:r>
          </a:p>
        </p:txBody>
      </p:sp>
    </p:spTree>
    <p:extLst>
      <p:ext uri="{BB962C8B-B14F-4D97-AF65-F5344CB8AC3E}">
        <p14:creationId xmlns:p14="http://schemas.microsoft.com/office/powerpoint/2010/main" val="703904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BC4A81-272D-4B6C-9094-3AE27DC0A8E0}" type="slidenum">
              <a:rPr lang="en-CA" smtClean="0"/>
              <a:t>27</a:t>
            </a:fld>
            <a:endParaRPr lang="en-CA" dirty="0"/>
          </a:p>
        </p:txBody>
      </p:sp>
      <p:sp>
        <p:nvSpPr>
          <p:cNvPr id="3" name="Title 1"/>
          <p:cNvSpPr txBox="1">
            <a:spLocks/>
          </p:cNvSpPr>
          <p:nvPr/>
        </p:nvSpPr>
        <p:spPr>
          <a:xfrm>
            <a:off x="457200" y="609600"/>
            <a:ext cx="2514600" cy="884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smtClean="0">
                <a:solidFill>
                  <a:srgbClr val="000000"/>
                </a:solidFill>
              </a:rPr>
              <a:t>Myth #3</a:t>
            </a:r>
            <a:r>
              <a:rPr lang="en-CA" dirty="0" smtClean="0">
                <a:solidFill>
                  <a:srgbClr val="000000"/>
                </a:solidFill>
              </a:rPr>
              <a:t>:</a:t>
            </a:r>
            <a:endParaRPr lang="en-CA" dirty="0">
              <a:solidFill>
                <a:srgbClr val="57585A"/>
              </a:solidFill>
            </a:endParaRPr>
          </a:p>
        </p:txBody>
      </p:sp>
      <p:sp>
        <p:nvSpPr>
          <p:cNvPr id="4" name="Text Placeholder 5"/>
          <p:cNvSpPr txBox="1">
            <a:spLocks/>
          </p:cNvSpPr>
          <p:nvPr/>
        </p:nvSpPr>
        <p:spPr>
          <a:xfrm>
            <a:off x="3200400" y="609600"/>
            <a:ext cx="533400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sz="3600" b="1" dirty="0" smtClean="0">
                <a:solidFill>
                  <a:srgbClr val="2C8927"/>
                </a:solidFill>
              </a:rPr>
              <a:t>Individuals will lose their health benefits if they leave ODSP.</a:t>
            </a:r>
            <a:endParaRPr lang="en-CA" sz="3600" b="1" dirty="0">
              <a:solidFill>
                <a:srgbClr val="2C8927"/>
              </a:solidFill>
            </a:endParaRPr>
          </a:p>
        </p:txBody>
      </p:sp>
      <p:sp>
        <p:nvSpPr>
          <p:cNvPr id="5" name="Text Placeholder 6"/>
          <p:cNvSpPr txBox="1">
            <a:spLocks/>
          </p:cNvSpPr>
          <p:nvPr/>
        </p:nvSpPr>
        <p:spPr>
          <a:xfrm>
            <a:off x="533400" y="2438400"/>
            <a:ext cx="2209800" cy="73274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31B6FD"/>
              </a:buClr>
              <a:buSzPct val="76000"/>
              <a:buFont typeface="Wingdings 2" pitchFamily="18" charset="2"/>
              <a:buNone/>
              <a:tabLst/>
              <a:defRPr/>
            </a:pPr>
            <a:endParaRPr kumimoji="0" lang="en-CA" sz="1000" b="1" i="0" u="none" strike="noStrike" kern="1200" cap="none" spc="0" normalizeH="0" baseline="0" noProof="0" dirty="0" smtClean="0">
              <a:ln>
                <a:noFill/>
              </a:ln>
              <a:solidFill>
                <a:srgbClr val="31B6FD"/>
              </a:solidFill>
              <a:effectLst/>
              <a:uLnTx/>
              <a:uFillTx/>
              <a:latin typeface="Century Gothic"/>
              <a:ea typeface="+mn-ea"/>
              <a:cs typeface="+mn-cs"/>
            </a:endParaRPr>
          </a:p>
          <a:p>
            <a:pPr marL="0" marR="0" lvl="0" indent="0" algn="l" defTabSz="914400" rtl="0" eaLnBrk="1" fontAlgn="auto" latinLnBrk="0" hangingPunct="1">
              <a:lnSpc>
                <a:spcPct val="100000"/>
              </a:lnSpc>
              <a:spcBef>
                <a:spcPct val="20000"/>
              </a:spcBef>
              <a:spcAft>
                <a:spcPts val="0"/>
              </a:spcAft>
              <a:buClr>
                <a:srgbClr val="31B6FD"/>
              </a:buClr>
              <a:buSzPct val="76000"/>
              <a:buFont typeface="Wingdings 2" pitchFamily="18" charset="2"/>
              <a:buNone/>
              <a:tabLst/>
              <a:defRPr/>
            </a:pPr>
            <a:endParaRPr kumimoji="0" lang="en-CA" sz="4400" b="1" i="0" u="none" strike="noStrike" kern="1200" cap="none" spc="0" normalizeH="0" baseline="0" noProof="0" dirty="0" smtClean="0">
              <a:ln>
                <a:noFill/>
              </a:ln>
              <a:solidFill>
                <a:srgbClr val="00B050"/>
              </a:solidFill>
              <a:effectLst/>
              <a:uLnTx/>
              <a:uFillTx/>
              <a:latin typeface="Century Gothic"/>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76000"/>
              <a:buFont typeface="Wingdings 2" pitchFamily="18" charset="2"/>
              <a:buNone/>
              <a:tabLst/>
              <a:defRPr/>
            </a:pPr>
            <a:endParaRPr kumimoji="0" lang="en-CA" sz="4400" b="1" i="0" u="none" strike="noStrike" kern="1200" cap="none" spc="0" normalizeH="0" baseline="0" noProof="0" dirty="0" smtClean="0">
              <a:ln>
                <a:noFill/>
              </a:ln>
              <a:solidFill>
                <a:srgbClr val="00B050"/>
              </a:solidFill>
              <a:effectLst/>
              <a:uLnTx/>
              <a:uFillTx/>
              <a:latin typeface="Century Gothic"/>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76000"/>
              <a:buFont typeface="Wingdings 2" pitchFamily="18" charset="2"/>
              <a:buNone/>
              <a:tabLst/>
              <a:defRPr/>
            </a:pPr>
            <a:r>
              <a:rPr kumimoji="0" lang="en-CA" sz="4400" b="1" i="0" u="none" strike="noStrike" kern="1200" cap="none" spc="0" normalizeH="0" baseline="0" noProof="0" dirty="0" smtClean="0">
                <a:ln>
                  <a:noFill/>
                </a:ln>
                <a:solidFill>
                  <a:srgbClr val="7030A0"/>
                </a:solidFill>
                <a:effectLst/>
                <a:uLnTx/>
                <a:uFillTx/>
                <a:latin typeface="HelveticaNeueLT Std Lt"/>
                <a:cs typeface="Arial" panose="020B0604020202020204" pitchFamily="34" charset="0"/>
              </a:rPr>
              <a:t>Fact:</a:t>
            </a:r>
            <a:endParaRPr kumimoji="0" lang="en-CA" sz="4400" b="1" i="0" u="none" strike="noStrike" kern="1200" cap="none" spc="0" normalizeH="0" baseline="0" noProof="0" dirty="0">
              <a:ln>
                <a:noFill/>
              </a:ln>
              <a:solidFill>
                <a:srgbClr val="7030A0"/>
              </a:solidFill>
              <a:effectLst/>
              <a:uLnTx/>
              <a:uFillTx/>
              <a:latin typeface="HelveticaNeueLT Std Lt"/>
              <a:cs typeface="Arial" panose="020B0604020202020204" pitchFamily="34" charset="0"/>
            </a:endParaRPr>
          </a:p>
        </p:txBody>
      </p:sp>
      <p:sp>
        <p:nvSpPr>
          <p:cNvPr id="6" name="Content Placeholder 7"/>
          <p:cNvSpPr txBox="1">
            <a:spLocks/>
          </p:cNvSpPr>
          <p:nvPr/>
        </p:nvSpPr>
        <p:spPr>
          <a:xfrm>
            <a:off x="2667000" y="2667001"/>
            <a:ext cx="5867400" cy="3124199"/>
          </a:xfrm>
          <a:prstGeom prst="rect">
            <a:avLst/>
          </a:prstGeom>
          <a:ln w="38100">
            <a:solidFill>
              <a:srgbClr val="7030A0"/>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buClr>
                <a:srgbClr val="2C8927"/>
              </a:buClr>
              <a:buFont typeface="Wingdings" panose="05000000000000000000" pitchFamily="2" charset="2"/>
              <a:buChar char="ü"/>
            </a:pPr>
            <a:endParaRPr lang="en-CA" sz="1800" dirty="0" smtClean="0"/>
          </a:p>
          <a:p>
            <a:pPr algn="just">
              <a:spcBef>
                <a:spcPts val="0"/>
              </a:spcBef>
              <a:buClr>
                <a:srgbClr val="2C8927"/>
              </a:buClr>
              <a:buFont typeface="Wingdings" panose="05000000000000000000" pitchFamily="2" charset="2"/>
              <a:buChar char="ü"/>
            </a:pPr>
            <a:r>
              <a:rPr lang="en-CA" sz="1800" dirty="0" smtClean="0"/>
              <a:t>Individuals who leave </a:t>
            </a:r>
            <a:r>
              <a:rPr lang="en-CA" sz="1800" dirty="0"/>
              <a:t>ODSP because of high </a:t>
            </a:r>
            <a:r>
              <a:rPr lang="en-CA" sz="1800" dirty="0" smtClean="0"/>
              <a:t>earnings will </a:t>
            </a:r>
            <a:r>
              <a:rPr lang="en-CA" sz="1800" b="1" dirty="0"/>
              <a:t>continue</a:t>
            </a:r>
            <a:r>
              <a:rPr lang="en-CA" sz="1800" dirty="0"/>
              <a:t> to receive </a:t>
            </a:r>
            <a:r>
              <a:rPr lang="en-CA" sz="1800" b="1" i="1" dirty="0"/>
              <a:t>at least </a:t>
            </a:r>
            <a:r>
              <a:rPr lang="en-CA" sz="1800" dirty="0"/>
              <a:t>drug, dental and vision </a:t>
            </a:r>
            <a:r>
              <a:rPr lang="en-CA" sz="1800" dirty="0" smtClean="0"/>
              <a:t>care</a:t>
            </a:r>
            <a:r>
              <a:rPr lang="en-CA" sz="1800" dirty="0" smtClean="0">
                <a:solidFill>
                  <a:srgbClr val="FF0000"/>
                </a:solidFill>
              </a:rPr>
              <a:t> </a:t>
            </a:r>
            <a:r>
              <a:rPr lang="en-CA" sz="1800" dirty="0" smtClean="0"/>
              <a:t>benefits as well as batteries and repairs for mobility devices </a:t>
            </a:r>
            <a:r>
              <a:rPr lang="en-CA" sz="1800" dirty="0"/>
              <a:t>from </a:t>
            </a:r>
            <a:r>
              <a:rPr lang="en-CA" sz="1800" dirty="0" smtClean="0"/>
              <a:t>ODSP unless their </a:t>
            </a:r>
            <a:r>
              <a:rPr lang="en-CA" sz="1800" dirty="0"/>
              <a:t>employer provides the same benefits</a:t>
            </a:r>
            <a:r>
              <a:rPr lang="en-CA" sz="1800" dirty="0" smtClean="0"/>
              <a:t>. </a:t>
            </a:r>
            <a:endParaRPr lang="en-CA" sz="1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558" y="4337951"/>
            <a:ext cx="1726442" cy="652579"/>
          </a:xfrm>
          <a:prstGeom prst="rect">
            <a:avLst/>
          </a:prstGeom>
        </p:spPr>
      </p:pic>
    </p:spTree>
    <p:extLst>
      <p:ext uri="{BB962C8B-B14F-4D97-AF65-F5344CB8AC3E}">
        <p14:creationId xmlns:p14="http://schemas.microsoft.com/office/powerpoint/2010/main" val="979077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BC4A81-272D-4B6C-9094-3AE27DC0A8E0}" type="slidenum">
              <a:rPr lang="en-CA" smtClean="0"/>
              <a:t>28</a:t>
            </a:fld>
            <a:endParaRPr lang="en-CA" dirty="0"/>
          </a:p>
        </p:txBody>
      </p:sp>
      <p:sp>
        <p:nvSpPr>
          <p:cNvPr id="3" name="Title 1"/>
          <p:cNvSpPr txBox="1">
            <a:spLocks/>
          </p:cNvSpPr>
          <p:nvPr/>
        </p:nvSpPr>
        <p:spPr>
          <a:xfrm>
            <a:off x="457200" y="609600"/>
            <a:ext cx="2514600" cy="8842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smtClean="0">
                <a:solidFill>
                  <a:srgbClr val="000000"/>
                </a:solidFill>
              </a:rPr>
              <a:t>Myth #4</a:t>
            </a:r>
            <a:r>
              <a:rPr lang="en-CA" dirty="0" smtClean="0">
                <a:solidFill>
                  <a:srgbClr val="000000"/>
                </a:solidFill>
              </a:rPr>
              <a:t>:</a:t>
            </a:r>
            <a:endParaRPr lang="en-CA" dirty="0">
              <a:solidFill>
                <a:srgbClr val="57585A"/>
              </a:solidFill>
            </a:endParaRPr>
          </a:p>
        </p:txBody>
      </p:sp>
      <p:sp>
        <p:nvSpPr>
          <p:cNvPr id="4" name="Text Placeholder 5"/>
          <p:cNvSpPr txBox="1">
            <a:spLocks/>
          </p:cNvSpPr>
          <p:nvPr/>
        </p:nvSpPr>
        <p:spPr>
          <a:xfrm>
            <a:off x="3200400" y="609600"/>
            <a:ext cx="5791200" cy="1371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sz="2800" b="1" dirty="0" smtClean="0">
                <a:solidFill>
                  <a:srgbClr val="2C8927"/>
                </a:solidFill>
              </a:rPr>
              <a:t>Individuals can’t get back on ODSP if </a:t>
            </a:r>
            <a:r>
              <a:rPr lang="en-CA" sz="2800" b="1" dirty="0">
                <a:solidFill>
                  <a:srgbClr val="2C8927"/>
                </a:solidFill>
              </a:rPr>
              <a:t>their earnings </a:t>
            </a:r>
            <a:r>
              <a:rPr lang="en-CA" sz="2800" b="1" dirty="0" smtClean="0">
                <a:solidFill>
                  <a:srgbClr val="2C8927"/>
                </a:solidFill>
              </a:rPr>
              <a:t>decrease or they lose their job.</a:t>
            </a:r>
            <a:endParaRPr lang="en-CA" sz="2800" b="1" dirty="0">
              <a:solidFill>
                <a:srgbClr val="2C8927"/>
              </a:solidFill>
            </a:endParaRPr>
          </a:p>
        </p:txBody>
      </p:sp>
      <p:sp>
        <p:nvSpPr>
          <p:cNvPr id="5" name="Content Placeholder 7"/>
          <p:cNvSpPr txBox="1">
            <a:spLocks/>
          </p:cNvSpPr>
          <p:nvPr/>
        </p:nvSpPr>
        <p:spPr>
          <a:xfrm>
            <a:off x="2667000" y="2438400"/>
            <a:ext cx="6019800" cy="3581400"/>
          </a:xfrm>
          <a:prstGeom prst="rect">
            <a:avLst/>
          </a:prstGeom>
          <a:ln w="38100">
            <a:solidFill>
              <a:srgbClr val="7030A0"/>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buClr>
                <a:srgbClr val="2C8927"/>
              </a:buClr>
              <a:buFont typeface="Wingdings" panose="05000000000000000000" pitchFamily="2" charset="2"/>
              <a:buChar char="ü"/>
            </a:pPr>
            <a:endParaRPr lang="en-CA" sz="1800" dirty="0" smtClean="0"/>
          </a:p>
          <a:p>
            <a:pPr algn="just">
              <a:spcBef>
                <a:spcPts val="0"/>
              </a:spcBef>
              <a:buClr>
                <a:srgbClr val="2C8927"/>
              </a:buClr>
              <a:buFont typeface="Wingdings" panose="05000000000000000000" pitchFamily="2" charset="2"/>
              <a:buChar char="ü"/>
            </a:pPr>
            <a:r>
              <a:rPr lang="en-CA" sz="1800" dirty="0" smtClean="0"/>
              <a:t>Individuals who leave </a:t>
            </a:r>
            <a:r>
              <a:rPr lang="en-CA" sz="1800" dirty="0"/>
              <a:t>ODSP </a:t>
            </a:r>
            <a:r>
              <a:rPr lang="en-CA" sz="1800" dirty="0" smtClean="0"/>
              <a:t>because of high earnings: </a:t>
            </a:r>
          </a:p>
          <a:p>
            <a:pPr lvl="1" algn="just">
              <a:spcBef>
                <a:spcPts val="600"/>
              </a:spcBef>
              <a:buClr>
                <a:srgbClr val="2C8927"/>
              </a:buClr>
              <a:buFont typeface="Wingdings" panose="05000000000000000000" pitchFamily="2" charset="2"/>
              <a:buChar char="ü"/>
            </a:pPr>
            <a:r>
              <a:rPr lang="en-CA" sz="1800" dirty="0" smtClean="0"/>
              <a:t>can </a:t>
            </a:r>
            <a:r>
              <a:rPr lang="en-CA" sz="1800" dirty="0"/>
              <a:t>return to ODSP as long as </a:t>
            </a:r>
            <a:r>
              <a:rPr lang="en-CA" sz="1800" dirty="0" smtClean="0"/>
              <a:t>they qualify </a:t>
            </a:r>
            <a:r>
              <a:rPr lang="en-CA" sz="1800" dirty="0"/>
              <a:t>financially.</a:t>
            </a:r>
          </a:p>
          <a:p>
            <a:pPr lvl="1" algn="just">
              <a:spcBef>
                <a:spcPts val="600"/>
              </a:spcBef>
              <a:buClr>
                <a:srgbClr val="2C8927"/>
              </a:buClr>
              <a:buFont typeface="Wingdings" panose="05000000000000000000" pitchFamily="2" charset="2"/>
              <a:buChar char="ü"/>
            </a:pPr>
            <a:r>
              <a:rPr lang="en-CA" sz="1800" dirty="0" smtClean="0"/>
              <a:t>will </a:t>
            </a:r>
            <a:r>
              <a:rPr lang="en-CA" sz="1800" dirty="0"/>
              <a:t>not have to go through disability adjudication </a:t>
            </a:r>
            <a:r>
              <a:rPr lang="en-CA" sz="1800" dirty="0" smtClean="0"/>
              <a:t>to be </a:t>
            </a:r>
            <a:r>
              <a:rPr lang="en-CA" sz="1800" dirty="0"/>
              <a:t>reinstated.</a:t>
            </a:r>
          </a:p>
          <a:p>
            <a:pPr marL="0" indent="0" algn="just">
              <a:spcBef>
                <a:spcPts val="600"/>
              </a:spcBef>
              <a:buClr>
                <a:srgbClr val="2C8927"/>
              </a:buClr>
              <a:buNone/>
            </a:pPr>
            <a:endParaRPr lang="en-CA" sz="1800" dirty="0"/>
          </a:p>
        </p:txBody>
      </p:sp>
      <p:sp>
        <p:nvSpPr>
          <p:cNvPr id="7" name="Text Placeholder 6"/>
          <p:cNvSpPr txBox="1">
            <a:spLocks/>
          </p:cNvSpPr>
          <p:nvPr/>
        </p:nvSpPr>
        <p:spPr>
          <a:xfrm>
            <a:off x="533400" y="2438400"/>
            <a:ext cx="2209800" cy="73274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31B6FD"/>
              </a:buClr>
              <a:buSzPct val="76000"/>
              <a:buFont typeface="Wingdings 2" pitchFamily="18" charset="2"/>
              <a:buNone/>
              <a:tabLst/>
              <a:defRPr/>
            </a:pPr>
            <a:endParaRPr kumimoji="0" lang="en-CA" sz="1000" b="1" i="0" u="none" strike="noStrike" kern="1200" cap="none" spc="0" normalizeH="0" baseline="0" noProof="0" dirty="0" smtClean="0">
              <a:ln>
                <a:noFill/>
              </a:ln>
              <a:solidFill>
                <a:srgbClr val="31B6FD"/>
              </a:solidFill>
              <a:effectLst/>
              <a:uLnTx/>
              <a:uFillTx/>
              <a:latin typeface="Century Gothic"/>
              <a:ea typeface="+mn-ea"/>
              <a:cs typeface="+mn-cs"/>
            </a:endParaRPr>
          </a:p>
          <a:p>
            <a:pPr marL="0" marR="0" lvl="0" indent="0" algn="l" defTabSz="914400" rtl="0" eaLnBrk="1" fontAlgn="auto" latinLnBrk="0" hangingPunct="1">
              <a:lnSpc>
                <a:spcPct val="100000"/>
              </a:lnSpc>
              <a:spcBef>
                <a:spcPct val="20000"/>
              </a:spcBef>
              <a:spcAft>
                <a:spcPts val="0"/>
              </a:spcAft>
              <a:buClr>
                <a:srgbClr val="31B6FD"/>
              </a:buClr>
              <a:buSzPct val="76000"/>
              <a:buFont typeface="Wingdings 2" pitchFamily="18" charset="2"/>
              <a:buNone/>
              <a:tabLst/>
              <a:defRPr/>
            </a:pPr>
            <a:endParaRPr kumimoji="0" lang="en-CA" sz="4400" b="1" i="0" u="none" strike="noStrike" kern="1200" cap="none" spc="0" normalizeH="0" baseline="0" noProof="0" dirty="0" smtClean="0">
              <a:ln>
                <a:noFill/>
              </a:ln>
              <a:solidFill>
                <a:srgbClr val="00B050"/>
              </a:solidFill>
              <a:effectLst/>
              <a:uLnTx/>
              <a:uFillTx/>
              <a:latin typeface="Century Gothic"/>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76000"/>
              <a:buFont typeface="Wingdings 2" pitchFamily="18" charset="2"/>
              <a:buNone/>
              <a:tabLst/>
              <a:defRPr/>
            </a:pPr>
            <a:endParaRPr kumimoji="0" lang="en-CA" sz="4400" b="1" i="0" u="none" strike="noStrike" kern="1200" cap="none" spc="0" normalizeH="0" baseline="0" noProof="0" dirty="0" smtClean="0">
              <a:ln>
                <a:noFill/>
              </a:ln>
              <a:solidFill>
                <a:srgbClr val="00B050"/>
              </a:solidFill>
              <a:effectLst/>
              <a:uLnTx/>
              <a:uFillTx/>
              <a:latin typeface="Century Gothic"/>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31B6FD"/>
              </a:buClr>
              <a:buSzPct val="76000"/>
              <a:buFont typeface="Wingdings 2" pitchFamily="18" charset="2"/>
              <a:buNone/>
              <a:tabLst/>
              <a:defRPr/>
            </a:pPr>
            <a:r>
              <a:rPr kumimoji="0" lang="en-CA" sz="4400" b="1" i="0" u="none" strike="noStrike" kern="1200" cap="none" spc="0" normalizeH="0" baseline="0" noProof="0" dirty="0" smtClean="0">
                <a:ln>
                  <a:noFill/>
                </a:ln>
                <a:solidFill>
                  <a:srgbClr val="7030A0"/>
                </a:solidFill>
                <a:effectLst/>
                <a:uLnTx/>
                <a:uFillTx/>
                <a:latin typeface="HelveticaNeueLT Std Lt"/>
                <a:cs typeface="Arial" panose="020B0604020202020204" pitchFamily="34" charset="0"/>
              </a:rPr>
              <a:t>Fact:</a:t>
            </a:r>
            <a:endParaRPr kumimoji="0" lang="en-CA" sz="4400" b="1" i="0" u="none" strike="noStrike" kern="1200" cap="none" spc="0" normalizeH="0" baseline="0" noProof="0" dirty="0">
              <a:ln>
                <a:noFill/>
              </a:ln>
              <a:solidFill>
                <a:srgbClr val="7030A0"/>
              </a:solidFill>
              <a:effectLst/>
              <a:uLnTx/>
              <a:uFillTx/>
              <a:latin typeface="HelveticaNeueLT Std Lt"/>
              <a:cs typeface="Arial" panose="020B0604020202020204" pitchFamily="34" charset="0"/>
            </a:endParaRPr>
          </a:p>
        </p:txBody>
      </p:sp>
    </p:spTree>
    <p:extLst>
      <p:ext uri="{BB962C8B-B14F-4D97-AF65-F5344CB8AC3E}">
        <p14:creationId xmlns:p14="http://schemas.microsoft.com/office/powerpoint/2010/main" val="4201660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58788"/>
            <a:ext cx="8183880" cy="1143000"/>
          </a:xfrm>
        </p:spPr>
        <p:txBody>
          <a:bodyPr>
            <a:noAutofit/>
          </a:bodyPr>
          <a:lstStyle/>
          <a:p>
            <a:pPr algn="l"/>
            <a:r>
              <a:rPr lang="en-CA" sz="4000" dirty="0">
                <a:solidFill>
                  <a:srgbClr val="57585A"/>
                </a:solidFill>
              </a:rPr>
              <a:t>Earnings Exemptions and Allowable Expenses</a:t>
            </a:r>
          </a:p>
        </p:txBody>
      </p:sp>
      <p:sp>
        <p:nvSpPr>
          <p:cNvPr id="3" name="Slide Number Placeholder 2"/>
          <p:cNvSpPr>
            <a:spLocks noGrp="1"/>
          </p:cNvSpPr>
          <p:nvPr>
            <p:ph type="sldNum" sz="quarter" idx="12"/>
          </p:nvPr>
        </p:nvSpPr>
        <p:spPr/>
        <p:txBody>
          <a:bodyPr/>
          <a:lstStyle/>
          <a:p>
            <a:fld id="{53BC4A81-272D-4B6C-9094-3AE27DC0A8E0}" type="slidenum">
              <a:rPr lang="en-CA" smtClean="0"/>
              <a:t>29</a:t>
            </a:fld>
            <a:endParaRPr lang="en-CA" dirty="0"/>
          </a:p>
        </p:txBody>
      </p:sp>
      <p:graphicFrame>
        <p:nvGraphicFramePr>
          <p:cNvPr id="5" name="Content Placeholder 4"/>
          <p:cNvGraphicFramePr>
            <a:graphicFrameLocks noGrp="1"/>
          </p:cNvGraphicFramePr>
          <p:nvPr>
            <p:ph idx="13"/>
            <p:extLst>
              <p:ext uri="{D42A27DB-BD31-4B8C-83A1-F6EECF244321}">
                <p14:modId xmlns:p14="http://schemas.microsoft.com/office/powerpoint/2010/main" val="4101284271"/>
              </p:ext>
            </p:extLst>
          </p:nvPr>
        </p:nvGraphicFramePr>
        <p:xfrm>
          <a:off x="464706" y="1905000"/>
          <a:ext cx="7848600" cy="3843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AutoShape 24"/>
          <p:cNvCxnSpPr>
            <a:cxnSpLocks noChangeShapeType="1"/>
          </p:cNvCxnSpPr>
          <p:nvPr/>
        </p:nvCxnSpPr>
        <p:spPr bwMode="auto">
          <a:xfrm>
            <a:off x="403746" y="16002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10502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304800"/>
            <a:ext cx="8183880" cy="1143000"/>
          </a:xfrm>
        </p:spPr>
        <p:txBody>
          <a:bodyPr>
            <a:normAutofit/>
          </a:bodyPr>
          <a:lstStyle/>
          <a:p>
            <a:r>
              <a:rPr lang="en-CA" dirty="0" smtClean="0">
                <a:solidFill>
                  <a:srgbClr val="57585A"/>
                </a:solidFill>
              </a:rPr>
              <a:t>Social Assistance Programs</a:t>
            </a:r>
            <a:endParaRPr lang="en-CA" dirty="0"/>
          </a:p>
        </p:txBody>
      </p:sp>
      <p:sp>
        <p:nvSpPr>
          <p:cNvPr id="4" name="Slide Number Placeholder 3"/>
          <p:cNvSpPr>
            <a:spLocks noGrp="1"/>
          </p:cNvSpPr>
          <p:nvPr>
            <p:ph type="sldNum" sz="quarter" idx="12"/>
          </p:nvPr>
        </p:nvSpPr>
        <p:spPr/>
        <p:txBody>
          <a:bodyPr/>
          <a:lstStyle/>
          <a:p>
            <a:fld id="{53BC4A81-272D-4B6C-9094-3AE27DC0A8E0}" type="slidenum">
              <a:rPr lang="en-CA" smtClean="0"/>
              <a:t>3</a:t>
            </a:fld>
            <a:endParaRPr lang="en-CA" dirty="0"/>
          </a:p>
        </p:txBody>
      </p:sp>
      <p:sp>
        <p:nvSpPr>
          <p:cNvPr id="5" name="Content Placeholder 4"/>
          <p:cNvSpPr>
            <a:spLocks noGrp="1"/>
          </p:cNvSpPr>
          <p:nvPr>
            <p:ph idx="13"/>
          </p:nvPr>
        </p:nvSpPr>
        <p:spPr>
          <a:xfrm>
            <a:off x="502920" y="1600200"/>
            <a:ext cx="8183880" cy="4221163"/>
          </a:xfrm>
        </p:spPr>
        <p:txBody>
          <a:bodyPr>
            <a:noAutofit/>
          </a:bodyPr>
          <a:lstStyle/>
          <a:p>
            <a:pPr>
              <a:spcBef>
                <a:spcPct val="0"/>
              </a:spcBef>
            </a:pPr>
            <a:endParaRPr lang="en-GB" sz="1800" dirty="0">
              <a:cs typeface="Arial" panose="020B0604020202020204" pitchFamily="34" charset="0"/>
            </a:endParaRPr>
          </a:p>
          <a:p>
            <a:pPr>
              <a:lnSpc>
                <a:spcPct val="90000"/>
              </a:lnSpc>
              <a:buSzPct val="70000"/>
            </a:pPr>
            <a:r>
              <a:rPr lang="en-GB" sz="1800" b="1" dirty="0">
                <a:cs typeface="Arial" panose="020B0604020202020204" pitchFamily="34" charset="0"/>
              </a:rPr>
              <a:t>Ontario Works:</a:t>
            </a:r>
            <a:r>
              <a:rPr lang="en-GB" sz="1800" dirty="0">
                <a:cs typeface="Arial" panose="020B0604020202020204" pitchFamily="34" charset="0"/>
              </a:rPr>
              <a:t> provides financial and employment assistance to help </a:t>
            </a:r>
            <a:r>
              <a:rPr lang="en-US" sz="1800" dirty="0">
                <a:cs typeface="Arial" panose="020B0604020202020204" pitchFamily="34" charset="0"/>
              </a:rPr>
              <a:t>people move towards paid employment and independence.</a:t>
            </a:r>
          </a:p>
          <a:p>
            <a:pPr marL="400050">
              <a:lnSpc>
                <a:spcPct val="90000"/>
              </a:lnSpc>
              <a:buSzPct val="70000"/>
            </a:pPr>
            <a:endParaRPr lang="en-GB" sz="1800" dirty="0">
              <a:cs typeface="Arial" panose="020B0604020202020204" pitchFamily="34" charset="0"/>
            </a:endParaRPr>
          </a:p>
          <a:p>
            <a:pPr>
              <a:lnSpc>
                <a:spcPct val="90000"/>
              </a:lnSpc>
              <a:buSzPct val="70000"/>
            </a:pPr>
            <a:r>
              <a:rPr lang="en-GB" sz="1800" b="1" dirty="0">
                <a:cs typeface="Arial" panose="020B0604020202020204" pitchFamily="34" charset="0"/>
              </a:rPr>
              <a:t>Ontario Disability Support Program (ODSP): </a:t>
            </a:r>
            <a:r>
              <a:rPr lang="en-GB" sz="1800" dirty="0">
                <a:cs typeface="Arial" panose="020B0604020202020204" pitchFamily="34" charset="0"/>
              </a:rPr>
              <a:t>provides </a:t>
            </a:r>
            <a:r>
              <a:rPr lang="en-CA" sz="1800" dirty="0">
                <a:cs typeface="Arial" panose="020B0604020202020204" pitchFamily="34" charset="0"/>
              </a:rPr>
              <a:t>income support, benefits, and employment supports</a:t>
            </a:r>
            <a:r>
              <a:rPr lang="en-GB" sz="1800" dirty="0">
                <a:cs typeface="Arial" panose="020B0604020202020204" pitchFamily="34" charset="0"/>
              </a:rPr>
              <a:t> to enable people with disabilities and their families to live as independently as possible in their communities</a:t>
            </a:r>
            <a:r>
              <a:rPr lang="en-GB" sz="1800" dirty="0" smtClean="0">
                <a:cs typeface="Arial" panose="020B0604020202020204" pitchFamily="34" charset="0"/>
              </a:rPr>
              <a:t>. </a:t>
            </a:r>
            <a:endParaRPr lang="en-GB" sz="1800" dirty="0">
              <a:cs typeface="Arial" panose="020B0604020202020204" pitchFamily="34" charset="0"/>
            </a:endParaRPr>
          </a:p>
          <a:p>
            <a:endParaRPr lang="en-CA" sz="1800" dirty="0"/>
          </a:p>
        </p:txBody>
      </p:sp>
      <p:cxnSp>
        <p:nvCxnSpPr>
          <p:cNvPr id="6" name="AutoShape 24"/>
          <p:cNvCxnSpPr>
            <a:cxnSpLocks noChangeShapeType="1"/>
          </p:cNvCxnSpPr>
          <p:nvPr/>
        </p:nvCxnSpPr>
        <p:spPr bwMode="auto">
          <a:xfrm>
            <a:off x="403746" y="13716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92445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5"/>
          <p:cNvSpPr>
            <a:spLocks noGrp="1"/>
          </p:cNvSpPr>
          <p:nvPr>
            <p:ph type="sldNum" sz="quarter" idx="12"/>
          </p:nvPr>
        </p:nvSpPr>
        <p:spPr>
          <a:noFill/>
          <a:ln>
            <a:miter lim="800000"/>
            <a:headEnd/>
            <a:tailEnd/>
          </a:ln>
        </p:spPr>
        <p:txBody>
          <a:bodyPr/>
          <a:lstStyle/>
          <a:p>
            <a:fld id="{C6BFDFEF-A48A-427A-AFFC-6DEE9E49466B}" type="slidenum">
              <a:rPr lang="en-CA" smtClean="0"/>
              <a:pPr/>
              <a:t>30</a:t>
            </a:fld>
            <a:endParaRPr lang="en-CA" dirty="0" smtClean="0"/>
          </a:p>
        </p:txBody>
      </p:sp>
      <p:sp>
        <p:nvSpPr>
          <p:cNvPr id="68610" name="Rectangle 2"/>
          <p:cNvSpPr>
            <a:spLocks noGrp="1" noChangeArrowheads="1"/>
          </p:cNvSpPr>
          <p:nvPr>
            <p:ph type="title"/>
          </p:nvPr>
        </p:nvSpPr>
        <p:spPr>
          <a:xfrm>
            <a:off x="409575" y="533400"/>
            <a:ext cx="8686800" cy="1143000"/>
          </a:xfrm>
        </p:spPr>
        <p:txBody>
          <a:bodyPr>
            <a:normAutofit/>
          </a:bodyPr>
          <a:lstStyle/>
          <a:p>
            <a:pPr algn="l" eaLnBrk="1" hangingPunct="1"/>
            <a:r>
              <a:rPr lang="en-CA" sz="4000" dirty="0" smtClean="0">
                <a:solidFill>
                  <a:srgbClr val="57585A"/>
                </a:solidFill>
              </a:rPr>
              <a:t>Disability-related costs</a:t>
            </a:r>
          </a:p>
        </p:txBody>
      </p:sp>
      <p:sp>
        <p:nvSpPr>
          <p:cNvPr id="68611" name="Rectangle 3"/>
          <p:cNvSpPr>
            <a:spLocks noGrp="1" noChangeArrowheads="1"/>
          </p:cNvSpPr>
          <p:nvPr>
            <p:ph type="body" idx="4294967295"/>
          </p:nvPr>
        </p:nvSpPr>
        <p:spPr>
          <a:xfrm>
            <a:off x="457200" y="1905000"/>
            <a:ext cx="7391400" cy="3124200"/>
          </a:xfrm>
          <a:prstGeom prst="rect">
            <a:avLst/>
          </a:prstGeom>
        </p:spPr>
        <p:txBody>
          <a:bodyPr>
            <a:normAutofit/>
          </a:bodyPr>
          <a:lstStyle/>
          <a:p>
            <a:pPr eaLnBrk="1" hangingPunct="1">
              <a:spcBef>
                <a:spcPts val="1800"/>
              </a:spcBef>
              <a:buClr>
                <a:srgbClr val="00B050"/>
              </a:buClr>
              <a:buFont typeface="Wingdings" panose="05000000000000000000" pitchFamily="2" charset="2"/>
              <a:buChar char="§"/>
            </a:pPr>
            <a:r>
              <a:rPr lang="en-CA" sz="1800" dirty="0" smtClean="0"/>
              <a:t>For every month with earnings, up to $</a:t>
            </a:r>
            <a:r>
              <a:rPr lang="en-CA" sz="1800" strike="sngStrike" dirty="0" smtClean="0"/>
              <a:t>1,000</a:t>
            </a:r>
            <a:r>
              <a:rPr lang="en-CA" sz="1800" dirty="0" smtClean="0"/>
              <a:t> can be claimed for eligible, disability-related work expenses such as special equipment or special transportation.</a:t>
            </a:r>
          </a:p>
          <a:p>
            <a:pPr eaLnBrk="1" hangingPunct="1">
              <a:spcBef>
                <a:spcPts val="1800"/>
              </a:spcBef>
              <a:buClr>
                <a:srgbClr val="00B050"/>
              </a:buClr>
              <a:buFont typeface="Wingdings" panose="05000000000000000000" pitchFamily="2" charset="2"/>
              <a:buChar char="§"/>
            </a:pPr>
            <a:r>
              <a:rPr lang="en-CA" sz="1800" dirty="0" smtClean="0"/>
              <a:t>These costs are subtracted from earnings when calculating ODSP income support.</a:t>
            </a:r>
          </a:p>
        </p:txBody>
      </p:sp>
      <p:cxnSp>
        <p:nvCxnSpPr>
          <p:cNvPr id="5" name="AutoShape 24"/>
          <p:cNvCxnSpPr>
            <a:cxnSpLocks noChangeShapeType="1"/>
          </p:cNvCxnSpPr>
          <p:nvPr/>
        </p:nvCxnSpPr>
        <p:spPr bwMode="auto">
          <a:xfrm>
            <a:off x="403746" y="16002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7319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533400"/>
            <a:ext cx="8183880" cy="1143000"/>
          </a:xfrm>
        </p:spPr>
        <p:txBody>
          <a:bodyPr>
            <a:normAutofit/>
          </a:bodyPr>
          <a:lstStyle/>
          <a:p>
            <a:pPr algn="l"/>
            <a:r>
              <a:rPr lang="en-CA" sz="4000" dirty="0">
                <a:solidFill>
                  <a:srgbClr val="57585A"/>
                </a:solidFill>
              </a:rPr>
              <a:t>Child care costs</a:t>
            </a:r>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3BC4A81-272D-4B6C-9094-3AE27DC0A8E0}" type="slidenum">
              <a:rPr lang="en-CA" smtClean="0"/>
              <a:t>31</a:t>
            </a:fld>
            <a:endParaRPr lang="en-CA" dirty="0"/>
          </a:p>
        </p:txBody>
      </p:sp>
      <p:sp>
        <p:nvSpPr>
          <p:cNvPr id="5" name="Content Placeholder 4"/>
          <p:cNvSpPr>
            <a:spLocks noGrp="1"/>
          </p:cNvSpPr>
          <p:nvPr>
            <p:ph idx="13"/>
          </p:nvPr>
        </p:nvSpPr>
        <p:spPr>
          <a:xfrm>
            <a:off x="502920" y="1905000"/>
            <a:ext cx="8031480" cy="3200400"/>
          </a:xfrm>
        </p:spPr>
        <p:txBody>
          <a:bodyPr>
            <a:normAutofit/>
          </a:bodyPr>
          <a:lstStyle/>
          <a:p>
            <a:pPr>
              <a:spcBef>
                <a:spcPts val="1200"/>
              </a:spcBef>
            </a:pPr>
            <a:r>
              <a:rPr lang="en-CA" sz="1800" dirty="0" smtClean="0"/>
              <a:t>Child </a:t>
            </a:r>
            <a:r>
              <a:rPr lang="en-CA" sz="1800" dirty="0"/>
              <a:t>care </a:t>
            </a:r>
            <a:r>
              <a:rPr lang="en-CA" sz="1800" dirty="0" smtClean="0"/>
              <a:t>costs will </a:t>
            </a:r>
            <a:r>
              <a:rPr lang="en-CA" sz="1800" dirty="0"/>
              <a:t>be deducted from </a:t>
            </a:r>
            <a:r>
              <a:rPr lang="en-CA" sz="1800" dirty="0" smtClean="0"/>
              <a:t>earnings </a:t>
            </a:r>
            <a:r>
              <a:rPr lang="en-CA" sz="1800" dirty="0"/>
              <a:t>when </a:t>
            </a:r>
            <a:r>
              <a:rPr lang="en-CA" sz="1800" dirty="0" smtClean="0"/>
              <a:t>ODSP </a:t>
            </a:r>
            <a:r>
              <a:rPr lang="en-CA" sz="1800" dirty="0"/>
              <a:t>income </a:t>
            </a:r>
            <a:r>
              <a:rPr lang="en-CA" sz="1800" dirty="0" smtClean="0"/>
              <a:t>support is calculated. </a:t>
            </a:r>
          </a:p>
          <a:p>
            <a:pPr lvl="1">
              <a:spcBef>
                <a:spcPts val="1200"/>
              </a:spcBef>
            </a:pPr>
            <a:r>
              <a:rPr lang="en-CA" sz="1600" dirty="0" smtClean="0"/>
              <a:t>For licensed child care and before and after-school programs as part of full-day kindergarten, the </a:t>
            </a:r>
            <a:r>
              <a:rPr lang="en-CA" sz="1600" dirty="0"/>
              <a:t>full cost will be </a:t>
            </a:r>
            <a:r>
              <a:rPr lang="en-CA" sz="1600" dirty="0" smtClean="0"/>
              <a:t>deducted. </a:t>
            </a:r>
          </a:p>
          <a:p>
            <a:pPr lvl="1">
              <a:spcBef>
                <a:spcPts val="1200"/>
              </a:spcBef>
            </a:pPr>
            <a:r>
              <a:rPr lang="en-CA" sz="1600" dirty="0" smtClean="0"/>
              <a:t>For </a:t>
            </a:r>
            <a:r>
              <a:rPr lang="en-CA" sz="1600" dirty="0"/>
              <a:t>unlicensed child </a:t>
            </a:r>
            <a:r>
              <a:rPr lang="en-CA" sz="1600" dirty="0" smtClean="0"/>
              <a:t>care, up </a:t>
            </a:r>
            <a:r>
              <a:rPr lang="en-CA" sz="1600" dirty="0"/>
              <a:t>to $600 per </a:t>
            </a:r>
            <a:r>
              <a:rPr lang="en-CA" sz="1600" dirty="0" smtClean="0"/>
              <a:t>month can be expensed. </a:t>
            </a:r>
            <a:endParaRPr lang="en-CA" sz="1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484214"/>
            <a:ext cx="1752600" cy="1709326"/>
          </a:xfrm>
          <a:prstGeom prst="rect">
            <a:avLst/>
          </a:prstGeom>
        </p:spPr>
      </p:pic>
      <p:cxnSp>
        <p:nvCxnSpPr>
          <p:cNvPr id="8" name="AutoShape 24"/>
          <p:cNvCxnSpPr>
            <a:cxnSpLocks noChangeShapeType="1"/>
          </p:cNvCxnSpPr>
          <p:nvPr/>
        </p:nvCxnSpPr>
        <p:spPr bwMode="auto">
          <a:xfrm>
            <a:off x="403746" y="16002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57435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183880" cy="1143000"/>
          </a:xfrm>
        </p:spPr>
        <p:txBody>
          <a:bodyPr>
            <a:normAutofit/>
          </a:bodyPr>
          <a:lstStyle/>
          <a:p>
            <a:pPr algn="l"/>
            <a:r>
              <a:rPr lang="en-CA" sz="4000" dirty="0" smtClean="0">
                <a:solidFill>
                  <a:srgbClr val="57585A"/>
                </a:solidFill>
              </a:rPr>
              <a:t>Working while in school</a:t>
            </a:r>
            <a:endParaRPr lang="en-CA" sz="4000" dirty="0">
              <a:solidFill>
                <a:srgbClr val="57585A"/>
              </a:solidFill>
            </a:endParaRPr>
          </a:p>
        </p:txBody>
      </p:sp>
      <p:sp>
        <p:nvSpPr>
          <p:cNvPr id="4" name="Content Placeholder 3"/>
          <p:cNvSpPr>
            <a:spLocks noGrp="1"/>
          </p:cNvSpPr>
          <p:nvPr>
            <p:ph idx="4294967295"/>
          </p:nvPr>
        </p:nvSpPr>
        <p:spPr>
          <a:xfrm>
            <a:off x="381000" y="1905000"/>
            <a:ext cx="8229600" cy="3962400"/>
          </a:xfrm>
          <a:prstGeom prst="rect">
            <a:avLst/>
          </a:prstGeom>
        </p:spPr>
        <p:txBody>
          <a:bodyPr>
            <a:noAutofit/>
          </a:bodyPr>
          <a:lstStyle/>
          <a:p>
            <a:pPr>
              <a:buClr>
                <a:srgbClr val="00B050"/>
              </a:buClr>
              <a:buFont typeface="Wingdings" panose="05000000000000000000" pitchFamily="2" charset="2"/>
              <a:buChar char="§"/>
            </a:pPr>
            <a:r>
              <a:rPr lang="en-CA" sz="1800" dirty="0" smtClean="0"/>
              <a:t>Earnings of full-time students are not deducted </a:t>
            </a:r>
            <a:r>
              <a:rPr lang="en-CA" sz="1800" dirty="0"/>
              <a:t>from </a:t>
            </a:r>
            <a:r>
              <a:rPr lang="en-CA" sz="1800" dirty="0" smtClean="0"/>
              <a:t>ODSP. </a:t>
            </a:r>
          </a:p>
          <a:p>
            <a:pPr>
              <a:buClr>
                <a:srgbClr val="00B050"/>
              </a:buClr>
              <a:buFont typeface="Wingdings" panose="05000000000000000000" pitchFamily="2" charset="2"/>
              <a:buChar char="§"/>
            </a:pPr>
            <a:endParaRPr lang="en-CA" sz="1800" dirty="0" smtClean="0"/>
          </a:p>
          <a:p>
            <a:pPr>
              <a:buClr>
                <a:srgbClr val="00B050"/>
              </a:buClr>
              <a:buFont typeface="Wingdings" panose="05000000000000000000" pitchFamily="2" charset="2"/>
              <a:buChar char="§"/>
            </a:pPr>
            <a:r>
              <a:rPr lang="en-CA" sz="1800" dirty="0" smtClean="0"/>
              <a:t>OSAP funds for </a:t>
            </a:r>
            <a:r>
              <a:rPr lang="en-CA" sz="1800" dirty="0"/>
              <a:t>educational costs, local </a:t>
            </a:r>
            <a:r>
              <a:rPr lang="en-CA" sz="1800" dirty="0" smtClean="0"/>
              <a:t>transportation </a:t>
            </a:r>
            <a:r>
              <a:rPr lang="en-CA" sz="1800" dirty="0"/>
              <a:t>and child </a:t>
            </a:r>
            <a:r>
              <a:rPr lang="en-CA" sz="1800" dirty="0" smtClean="0"/>
              <a:t>care</a:t>
            </a:r>
            <a:r>
              <a:rPr lang="en-CA" sz="1800" dirty="0"/>
              <a:t> </a:t>
            </a:r>
            <a:r>
              <a:rPr lang="en-CA" sz="1800" dirty="0" smtClean="0"/>
              <a:t>are fully exempt and do not impact ODSP income assistance.</a:t>
            </a:r>
          </a:p>
          <a:p>
            <a:pPr marL="0" indent="0">
              <a:buClr>
                <a:srgbClr val="00B050"/>
              </a:buClr>
              <a:buNone/>
            </a:pPr>
            <a:endParaRPr lang="en-CA" sz="1800" dirty="0" smtClean="0"/>
          </a:p>
          <a:p>
            <a:pPr>
              <a:buClr>
                <a:srgbClr val="00B050"/>
              </a:buClr>
              <a:buFont typeface="Wingdings" panose="05000000000000000000" pitchFamily="2" charset="2"/>
              <a:buChar char="§"/>
            </a:pPr>
            <a:r>
              <a:rPr lang="en-CA" sz="1800" dirty="0" smtClean="0"/>
              <a:t>Post-secondary students can continue to receive funds for living expenses through ODSP while they are in school.  They are not required to access OSAP funds  to cover their living expenses.  However, if they choose to do so, OSAP funds that exceed actual educational, transportation and child care costs are treated as income and are deducted </a:t>
            </a:r>
            <a:r>
              <a:rPr lang="en-CA" sz="1800" dirty="0"/>
              <a:t>dollar for </a:t>
            </a:r>
            <a:r>
              <a:rPr lang="en-CA" sz="1800" dirty="0" smtClean="0"/>
              <a:t>dollar from ODSP. </a:t>
            </a:r>
          </a:p>
        </p:txBody>
      </p:sp>
      <p:sp>
        <p:nvSpPr>
          <p:cNvPr id="2" name="Slide Number Placeholder 1"/>
          <p:cNvSpPr>
            <a:spLocks noGrp="1"/>
          </p:cNvSpPr>
          <p:nvPr>
            <p:ph type="sldNum" sz="quarter" idx="12"/>
          </p:nvPr>
        </p:nvSpPr>
        <p:spPr/>
        <p:txBody>
          <a:bodyPr/>
          <a:lstStyle/>
          <a:p>
            <a:pPr>
              <a:defRPr/>
            </a:pPr>
            <a:fld id="{BC722794-313A-48BD-AD9B-F2D80B867E4F}" type="slidenum">
              <a:rPr lang="en-CA" smtClean="0"/>
              <a:pPr>
                <a:defRPr/>
              </a:pPr>
              <a:t>32</a:t>
            </a:fld>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325948"/>
            <a:ext cx="1346721" cy="1274252"/>
          </a:xfrm>
          <a:prstGeom prst="rect">
            <a:avLst/>
          </a:prstGeom>
        </p:spPr>
      </p:pic>
      <p:cxnSp>
        <p:nvCxnSpPr>
          <p:cNvPr id="6" name="AutoShape 24"/>
          <p:cNvCxnSpPr>
            <a:cxnSpLocks noChangeShapeType="1"/>
          </p:cNvCxnSpPr>
          <p:nvPr/>
        </p:nvCxnSpPr>
        <p:spPr bwMode="auto">
          <a:xfrm>
            <a:off x="403746" y="16002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66466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05599"/>
            <a:ext cx="8229600" cy="1094601"/>
          </a:xfrm>
        </p:spPr>
        <p:txBody>
          <a:bodyPr>
            <a:noAutofit/>
          </a:bodyPr>
          <a:lstStyle/>
          <a:p>
            <a:pPr algn="l"/>
            <a:r>
              <a:rPr lang="en-CA" sz="4000" dirty="0" smtClean="0">
                <a:solidFill>
                  <a:srgbClr val="57585A"/>
                </a:solidFill>
              </a:rPr>
              <a:t>Calculating the earnings deduction</a:t>
            </a:r>
            <a:endParaRPr lang="en-CA" sz="4000" dirty="0">
              <a:solidFill>
                <a:srgbClr val="57585A"/>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51138814"/>
              </p:ext>
            </p:extLst>
          </p:nvPr>
        </p:nvGraphicFramePr>
        <p:xfrm>
          <a:off x="914399" y="1752600"/>
          <a:ext cx="7315201" cy="2301238"/>
        </p:xfrm>
        <a:graphic>
          <a:graphicData uri="http://schemas.openxmlformats.org/drawingml/2006/table">
            <a:tbl>
              <a:tblPr firstRow="1" bandRow="1">
                <a:solidFill>
                  <a:srgbClr val="339933"/>
                </a:solidFill>
                <a:tableStyleId>{0505E3EF-67EA-436B-97B2-0124C06EBD24}</a:tableStyleId>
              </a:tblPr>
              <a:tblGrid>
                <a:gridCol w="672662"/>
                <a:gridCol w="5451692"/>
                <a:gridCol w="1190847"/>
              </a:tblGrid>
              <a:tr h="416891">
                <a:tc gridSpan="3">
                  <a:txBody>
                    <a:bodyPr/>
                    <a:lstStyle/>
                    <a:p>
                      <a:r>
                        <a:rPr lang="en-CA" sz="1600" dirty="0" smtClean="0"/>
                        <a:t>1.  APPLY</a:t>
                      </a:r>
                      <a:r>
                        <a:rPr lang="en-CA" sz="1600" baseline="0" dirty="0" smtClean="0"/>
                        <a:t> EARNINGS EXEMPTIONS</a:t>
                      </a:r>
                      <a:endParaRPr lang="en-CA" sz="1600" dirty="0"/>
                    </a:p>
                  </a:txBody>
                  <a:tcPr>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tcPr>
                </a:tc>
                <a:tc hMerge="1">
                  <a:txBody>
                    <a:bodyPr/>
                    <a:lstStyle/>
                    <a:p>
                      <a:endParaRPr lang="en-CA" dirty="0"/>
                    </a:p>
                  </a:txBody>
                  <a:tcPr/>
                </a:tc>
                <a:tc hMerge="1">
                  <a:txBody>
                    <a:bodyPr/>
                    <a:lstStyle/>
                    <a:p>
                      <a:endParaRPr lang="en-CA" dirty="0"/>
                    </a:p>
                  </a:txBody>
                  <a:tcPr/>
                </a:tc>
              </a:tr>
              <a:tr h="416891">
                <a:tc>
                  <a:txBody>
                    <a:bodyPr/>
                    <a:lstStyle/>
                    <a:p>
                      <a:endParaRPr lang="en-CA" sz="1600" dirty="0"/>
                    </a:p>
                  </a:txBody>
                  <a:tcPr>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t>Take home</a:t>
                      </a:r>
                      <a:r>
                        <a:rPr lang="en-CA" sz="1600" baseline="0" dirty="0" smtClean="0"/>
                        <a:t> pay </a:t>
                      </a:r>
                      <a:r>
                        <a:rPr lang="en-CA" sz="1000" dirty="0" smtClean="0"/>
                        <a:t>(after mandatory</a:t>
                      </a:r>
                      <a:r>
                        <a:rPr lang="en-CA" sz="1000" baseline="0" dirty="0" smtClean="0"/>
                        <a:t> deductions, i.e. CPP, EI, Tax, Union dues)</a:t>
                      </a:r>
                      <a:endParaRPr lang="en-CA" sz="1100" dirty="0" smtClean="0"/>
                    </a:p>
                  </a:txBody>
                  <a:tcPr>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tcPr>
                </a:tc>
                <a:tc>
                  <a:txBody>
                    <a:bodyPr/>
                    <a:lstStyle/>
                    <a:p>
                      <a:pPr algn="r"/>
                      <a:r>
                        <a:rPr lang="en-CA" sz="1600" dirty="0" smtClean="0"/>
                        <a:t>$600</a:t>
                      </a:r>
                      <a:endParaRPr lang="en-CA" sz="1600" b="1" dirty="0"/>
                    </a:p>
                  </a:txBody>
                  <a:tcPr>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tcPr>
                </a:tc>
              </a:tr>
              <a:tr h="366864">
                <a:tc>
                  <a:txBody>
                    <a:bodyPr/>
                    <a:lstStyle/>
                    <a:p>
                      <a:r>
                        <a:rPr lang="en-CA" sz="1600" dirty="0" smtClean="0"/>
                        <a:t>Less</a:t>
                      </a:r>
                      <a:endParaRPr lang="en-CA" sz="1600" dirty="0"/>
                    </a:p>
                  </a:txBody>
                  <a:tcPr>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t>$200 Flat</a:t>
                      </a:r>
                      <a:r>
                        <a:rPr lang="en-CA" sz="1600" baseline="0" dirty="0" smtClean="0"/>
                        <a:t> rate exemption</a:t>
                      </a:r>
                      <a:endParaRPr lang="en-CA" sz="1600" dirty="0" smtClean="0"/>
                    </a:p>
                  </a:txBody>
                  <a:tcPr>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tcPr>
                </a:tc>
                <a:tc>
                  <a:txBody>
                    <a:bodyPr/>
                    <a:lstStyle/>
                    <a:p>
                      <a:pPr algn="r"/>
                      <a:r>
                        <a:rPr lang="en-CA" sz="1600" dirty="0" smtClean="0"/>
                        <a:t>$ 200</a:t>
                      </a:r>
                      <a:endParaRPr lang="en-CA" sz="1600" dirty="0"/>
                    </a:p>
                  </a:txBody>
                  <a:tcPr>
                    <a:lnB w="28575" cap="flat" cmpd="sng" algn="ctr">
                      <a:solidFill>
                        <a:schemeClr val="tx1"/>
                      </a:solidFill>
                      <a:prstDash val="solid"/>
                      <a:round/>
                      <a:headEnd type="none" w="med" len="med"/>
                      <a:tailEnd type="none" w="med" len="med"/>
                    </a:lnB>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tcPr>
                </a:tc>
              </a:tr>
              <a:tr h="366864">
                <a:tc>
                  <a:txBody>
                    <a:bodyPr/>
                    <a:lstStyle/>
                    <a:p>
                      <a:endParaRPr lang="en-CA" sz="1600" dirty="0"/>
                    </a:p>
                  </a:txBody>
                  <a:tcPr>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tcPr>
                </a:tc>
                <a:tc>
                  <a:txBody>
                    <a:bodyPr/>
                    <a:lstStyle/>
                    <a:p>
                      <a:endParaRPr lang="en-CA" sz="1600" dirty="0"/>
                    </a:p>
                  </a:txBody>
                  <a:tcPr>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tcPr>
                </a:tc>
                <a:tc>
                  <a:txBody>
                    <a:bodyPr/>
                    <a:lstStyle/>
                    <a:p>
                      <a:pPr algn="r"/>
                      <a:r>
                        <a:rPr lang="en-CA" sz="1600" dirty="0" smtClean="0"/>
                        <a:t>$400</a:t>
                      </a:r>
                      <a:endParaRPr lang="en-CA" sz="1600" dirty="0"/>
                    </a:p>
                  </a:txBody>
                  <a:tcPr>
                    <a:lnT w="28575" cap="flat" cmpd="sng" algn="ctr">
                      <a:solidFill>
                        <a:schemeClr val="tx1"/>
                      </a:solidFill>
                      <a:prstDash val="solid"/>
                      <a:round/>
                      <a:headEnd type="none" w="med" len="med"/>
                      <a:tailEnd type="none" w="med" len="med"/>
                    </a:lnT>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tcPr>
                </a:tc>
              </a:tr>
              <a:tr h="366864">
                <a:tc>
                  <a:txBody>
                    <a:bodyPr/>
                    <a:lstStyle/>
                    <a:p>
                      <a:r>
                        <a:rPr lang="en-CA" sz="1600" dirty="0" smtClean="0"/>
                        <a:t>Less</a:t>
                      </a:r>
                      <a:endParaRPr lang="en-CA" sz="1600" dirty="0"/>
                    </a:p>
                  </a:txBody>
                  <a:tcPr>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tcPr>
                </a:tc>
                <a:tc>
                  <a:txBody>
                    <a:bodyPr/>
                    <a:lstStyle/>
                    <a:p>
                      <a:r>
                        <a:rPr lang="en-CA" sz="1600" dirty="0" smtClean="0"/>
                        <a:t>50% exemption ($400x50%)</a:t>
                      </a:r>
                      <a:endParaRPr lang="en-CA" sz="1600" dirty="0"/>
                    </a:p>
                  </a:txBody>
                  <a:tcPr>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tcPr>
                </a:tc>
                <a:tc>
                  <a:txBody>
                    <a:bodyPr/>
                    <a:lstStyle/>
                    <a:p>
                      <a:pPr algn="r"/>
                      <a:r>
                        <a:rPr lang="en-CA" sz="1600" dirty="0" smtClean="0"/>
                        <a:t>$200</a:t>
                      </a:r>
                      <a:endParaRPr lang="en-CA" sz="1600" dirty="0"/>
                    </a:p>
                  </a:txBody>
                  <a:tcPr>
                    <a:lnB w="28575" cap="flat" cmpd="sng" algn="ctr">
                      <a:solidFill>
                        <a:schemeClr val="tx1"/>
                      </a:solidFill>
                      <a:prstDash val="solid"/>
                      <a:round/>
                      <a:headEnd type="none" w="med" len="med"/>
                      <a:tailEnd type="none" w="med" len="med"/>
                    </a:lnB>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tcPr>
                </a:tc>
              </a:tr>
              <a:tr h="366864">
                <a:tc>
                  <a:txBody>
                    <a:bodyPr/>
                    <a:lstStyle/>
                    <a:p>
                      <a:endParaRPr lang="en-CA" sz="1600" dirty="0"/>
                    </a:p>
                  </a:txBody>
                  <a:tcPr>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tcPr>
                </a:tc>
                <a:tc>
                  <a:txBody>
                    <a:bodyPr/>
                    <a:lstStyle/>
                    <a:p>
                      <a:pPr algn="r"/>
                      <a:r>
                        <a:rPr lang="en-CA" sz="1600" b="1" dirty="0" smtClean="0">
                          <a:solidFill>
                            <a:schemeClr val="tx1"/>
                          </a:solidFill>
                        </a:rPr>
                        <a:t>Chargeable</a:t>
                      </a:r>
                      <a:r>
                        <a:rPr lang="en-CA" sz="1600" b="1" baseline="0" dirty="0" smtClean="0">
                          <a:solidFill>
                            <a:schemeClr val="tx1"/>
                          </a:solidFill>
                        </a:rPr>
                        <a:t> earnings</a:t>
                      </a:r>
                      <a:r>
                        <a:rPr lang="en-CA" sz="1600" b="1" dirty="0" smtClean="0">
                          <a:solidFill>
                            <a:schemeClr val="tx1"/>
                          </a:solidFill>
                        </a:rPr>
                        <a:t> </a:t>
                      </a:r>
                      <a:r>
                        <a:rPr lang="en-CA" sz="1600" b="1" dirty="0" smtClean="0"/>
                        <a:t>so far:</a:t>
                      </a:r>
                      <a:endParaRPr lang="en-CA" sz="1600" b="1" dirty="0"/>
                    </a:p>
                  </a:txBody>
                  <a:tcPr>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tcPr>
                </a:tc>
                <a:tc>
                  <a:txBody>
                    <a:bodyPr/>
                    <a:lstStyle/>
                    <a:p>
                      <a:pPr algn="r"/>
                      <a:r>
                        <a:rPr lang="en-CA" sz="1600" b="1" dirty="0" smtClean="0"/>
                        <a:t>$200</a:t>
                      </a:r>
                      <a:endParaRPr lang="en-CA" sz="1600" b="1" dirty="0"/>
                    </a:p>
                  </a:txBody>
                  <a:tcPr>
                    <a:lnT w="28575" cap="flat" cmpd="sng" algn="ctr">
                      <a:solidFill>
                        <a:schemeClr val="tx1"/>
                      </a:solidFill>
                      <a:prstDash val="solid"/>
                      <a:round/>
                      <a:headEnd type="none" w="med" len="med"/>
                      <a:tailEnd type="none" w="med" len="med"/>
                    </a:lnT>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2700000" scaled="1"/>
                      <a:tileRect/>
                    </a:gra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09114977"/>
              </p:ext>
            </p:extLst>
          </p:nvPr>
        </p:nvGraphicFramePr>
        <p:xfrm>
          <a:off x="914399" y="4267200"/>
          <a:ext cx="7315201" cy="1648788"/>
        </p:xfrm>
        <a:graphic>
          <a:graphicData uri="http://schemas.openxmlformats.org/drawingml/2006/table">
            <a:tbl>
              <a:tblPr firstRow="1" bandRow="1">
                <a:tableStyleId>{F5AB1C69-6EDB-4FF4-983F-18BD219EF322}</a:tableStyleId>
              </a:tblPr>
              <a:tblGrid>
                <a:gridCol w="672662"/>
                <a:gridCol w="5451692"/>
                <a:gridCol w="1190847"/>
              </a:tblGrid>
              <a:tr h="381000">
                <a:tc gridSpan="3">
                  <a:txBody>
                    <a:bodyPr/>
                    <a:lstStyle/>
                    <a:p>
                      <a:pPr algn="l"/>
                      <a:r>
                        <a:rPr lang="en-CA" sz="1600" dirty="0" smtClean="0"/>
                        <a:t>2.  DEDUCT</a:t>
                      </a:r>
                      <a:r>
                        <a:rPr lang="en-CA" sz="1600" baseline="0" dirty="0" smtClean="0"/>
                        <a:t> EXPENSES</a:t>
                      </a:r>
                      <a:endParaRPr lang="en-CA" sz="1600" dirty="0"/>
                    </a:p>
                  </a:txBody>
                  <a:tcPr>
                    <a:gradFill flip="none" rotWithShape="1">
                      <a:gsLst>
                        <a:gs pos="0">
                          <a:srgbClr val="2C8927">
                            <a:shade val="30000"/>
                            <a:satMod val="115000"/>
                            <a:alpha val="54000"/>
                          </a:srgbClr>
                        </a:gs>
                        <a:gs pos="50000">
                          <a:srgbClr val="2C8927">
                            <a:shade val="67500"/>
                            <a:satMod val="115000"/>
                          </a:srgbClr>
                        </a:gs>
                        <a:gs pos="100000">
                          <a:srgbClr val="2C8927">
                            <a:shade val="100000"/>
                            <a:satMod val="115000"/>
                          </a:srgbClr>
                        </a:gs>
                      </a:gsLst>
                      <a:lin ang="2700000" scaled="1"/>
                      <a:tileRect/>
                    </a:gradFill>
                  </a:tcPr>
                </a:tc>
                <a:tc hMerge="1">
                  <a:txBody>
                    <a:bodyPr/>
                    <a:lstStyle/>
                    <a:p>
                      <a:endParaRPr lang="en-CA" dirty="0"/>
                    </a:p>
                  </a:txBody>
                  <a:tcPr/>
                </a:tc>
                <a:tc hMerge="1">
                  <a:txBody>
                    <a:bodyPr/>
                    <a:lstStyle/>
                    <a:p>
                      <a:endParaRPr lang="en-CA" dirty="0"/>
                    </a:p>
                  </a:txBody>
                  <a:tcPr/>
                </a:tc>
              </a:tr>
              <a:tr h="422596">
                <a:tc>
                  <a:txBody>
                    <a:bodyPr/>
                    <a:lstStyle/>
                    <a:p>
                      <a:r>
                        <a:rPr lang="en-CA" sz="1600" dirty="0" smtClean="0">
                          <a:solidFill>
                            <a:schemeClr val="bg1"/>
                          </a:solidFill>
                        </a:rPr>
                        <a:t>Less</a:t>
                      </a:r>
                      <a:endParaRPr lang="en-CA" sz="1600" dirty="0">
                        <a:solidFill>
                          <a:schemeClr val="bg1"/>
                        </a:solidFill>
                      </a:endParaRPr>
                    </a:p>
                  </a:txBody>
                  <a:tcPr>
                    <a:gradFill flip="none" rotWithShape="1">
                      <a:gsLst>
                        <a:gs pos="0">
                          <a:srgbClr val="2C8927">
                            <a:shade val="30000"/>
                            <a:satMod val="115000"/>
                            <a:alpha val="54000"/>
                          </a:srgbClr>
                        </a:gs>
                        <a:gs pos="50000">
                          <a:srgbClr val="2C8927">
                            <a:shade val="67500"/>
                            <a:satMod val="115000"/>
                          </a:srgbClr>
                        </a:gs>
                        <a:gs pos="100000">
                          <a:srgbClr val="2C8927">
                            <a:shade val="100000"/>
                            <a:satMod val="115000"/>
                          </a:srgbClr>
                        </a:gs>
                      </a:gsLst>
                      <a:lin ang="2700000" scaled="1"/>
                      <a:tileRect/>
                    </a:gradFill>
                  </a:tcPr>
                </a:tc>
                <a:tc>
                  <a:txBody>
                    <a:bodyPr/>
                    <a:lstStyle/>
                    <a:p>
                      <a:r>
                        <a:rPr lang="en-CA" sz="1600" dirty="0" smtClean="0">
                          <a:solidFill>
                            <a:schemeClr val="bg1"/>
                          </a:solidFill>
                        </a:rPr>
                        <a:t>Disability-related work</a:t>
                      </a:r>
                      <a:r>
                        <a:rPr lang="en-CA" sz="1600" baseline="0" dirty="0" smtClean="0">
                          <a:solidFill>
                            <a:schemeClr val="bg1"/>
                          </a:solidFill>
                        </a:rPr>
                        <a:t> expenses</a:t>
                      </a:r>
                      <a:endParaRPr lang="en-CA" sz="1600" dirty="0">
                        <a:solidFill>
                          <a:schemeClr val="bg1"/>
                        </a:solidFill>
                      </a:endParaRPr>
                    </a:p>
                  </a:txBody>
                  <a:tcPr>
                    <a:gradFill flip="none" rotWithShape="1">
                      <a:gsLst>
                        <a:gs pos="0">
                          <a:srgbClr val="2C8927">
                            <a:shade val="30000"/>
                            <a:satMod val="115000"/>
                            <a:alpha val="54000"/>
                          </a:srgbClr>
                        </a:gs>
                        <a:gs pos="50000">
                          <a:srgbClr val="2C8927">
                            <a:shade val="67500"/>
                            <a:satMod val="115000"/>
                          </a:srgbClr>
                        </a:gs>
                        <a:gs pos="100000">
                          <a:srgbClr val="2C8927">
                            <a:shade val="100000"/>
                            <a:satMod val="115000"/>
                          </a:srgbClr>
                        </a:gs>
                      </a:gsLst>
                      <a:lin ang="2700000" scaled="1"/>
                      <a:tileRect/>
                    </a:gradFill>
                  </a:tcPr>
                </a:tc>
                <a:tc>
                  <a:txBody>
                    <a:bodyPr/>
                    <a:lstStyle/>
                    <a:p>
                      <a:pPr algn="r"/>
                      <a:r>
                        <a:rPr lang="en-CA" sz="1600" dirty="0" smtClean="0">
                          <a:solidFill>
                            <a:schemeClr val="bg1"/>
                          </a:solidFill>
                        </a:rPr>
                        <a:t>$50</a:t>
                      </a:r>
                      <a:endParaRPr lang="en-CA" sz="1600" dirty="0">
                        <a:solidFill>
                          <a:schemeClr val="bg1"/>
                        </a:solidFill>
                      </a:endParaRPr>
                    </a:p>
                  </a:txBody>
                  <a:tcPr>
                    <a:gradFill flip="none" rotWithShape="1">
                      <a:gsLst>
                        <a:gs pos="0">
                          <a:srgbClr val="2C8927">
                            <a:shade val="30000"/>
                            <a:satMod val="115000"/>
                            <a:alpha val="54000"/>
                          </a:srgbClr>
                        </a:gs>
                        <a:gs pos="50000">
                          <a:srgbClr val="2C8927">
                            <a:shade val="67500"/>
                            <a:satMod val="115000"/>
                          </a:srgbClr>
                        </a:gs>
                        <a:gs pos="100000">
                          <a:srgbClr val="2C8927">
                            <a:shade val="100000"/>
                            <a:satMod val="115000"/>
                          </a:srgbClr>
                        </a:gs>
                      </a:gsLst>
                      <a:lin ang="2700000" scaled="1"/>
                      <a:tileRect/>
                    </a:gradFill>
                  </a:tcPr>
                </a:tc>
              </a:tr>
              <a:tr h="422596">
                <a:tc>
                  <a:txBody>
                    <a:bodyPr/>
                    <a:lstStyle/>
                    <a:p>
                      <a:r>
                        <a:rPr lang="en-CA" sz="1600" dirty="0" smtClean="0">
                          <a:solidFill>
                            <a:schemeClr val="bg1"/>
                          </a:solidFill>
                        </a:rPr>
                        <a:t>Less</a:t>
                      </a:r>
                      <a:endParaRPr lang="en-CA" sz="1600" dirty="0">
                        <a:solidFill>
                          <a:schemeClr val="bg1"/>
                        </a:solidFill>
                      </a:endParaRPr>
                    </a:p>
                  </a:txBody>
                  <a:tcPr>
                    <a:gradFill flip="none" rotWithShape="1">
                      <a:gsLst>
                        <a:gs pos="0">
                          <a:srgbClr val="2C8927">
                            <a:shade val="30000"/>
                            <a:satMod val="115000"/>
                            <a:alpha val="54000"/>
                          </a:srgbClr>
                        </a:gs>
                        <a:gs pos="50000">
                          <a:srgbClr val="2C8927">
                            <a:shade val="67500"/>
                            <a:satMod val="115000"/>
                          </a:srgbClr>
                        </a:gs>
                        <a:gs pos="100000">
                          <a:srgbClr val="2C8927">
                            <a:shade val="100000"/>
                            <a:satMod val="115000"/>
                          </a:srgbClr>
                        </a:gs>
                      </a:gsLst>
                      <a:lin ang="2700000" scaled="1"/>
                      <a:tileRect/>
                    </a:gradFill>
                  </a:tcPr>
                </a:tc>
                <a:tc>
                  <a:txBody>
                    <a:bodyPr/>
                    <a:lstStyle/>
                    <a:p>
                      <a:r>
                        <a:rPr lang="en-CA" sz="1600" dirty="0" smtClean="0">
                          <a:solidFill>
                            <a:schemeClr val="bg1"/>
                          </a:solidFill>
                        </a:rPr>
                        <a:t>Licensed</a:t>
                      </a:r>
                      <a:r>
                        <a:rPr lang="en-CA" sz="1600" baseline="0" dirty="0" smtClean="0">
                          <a:solidFill>
                            <a:schemeClr val="bg1"/>
                          </a:solidFill>
                        </a:rPr>
                        <a:t> child care expenses</a:t>
                      </a:r>
                      <a:endParaRPr lang="en-CA" sz="1600" dirty="0">
                        <a:solidFill>
                          <a:schemeClr val="bg1"/>
                        </a:solidFill>
                      </a:endParaRPr>
                    </a:p>
                  </a:txBody>
                  <a:tcPr>
                    <a:gradFill flip="none" rotWithShape="1">
                      <a:gsLst>
                        <a:gs pos="0">
                          <a:srgbClr val="2C8927">
                            <a:shade val="30000"/>
                            <a:satMod val="115000"/>
                            <a:alpha val="54000"/>
                          </a:srgbClr>
                        </a:gs>
                        <a:gs pos="50000">
                          <a:srgbClr val="2C8927">
                            <a:shade val="67500"/>
                            <a:satMod val="115000"/>
                          </a:srgbClr>
                        </a:gs>
                        <a:gs pos="100000">
                          <a:srgbClr val="2C8927">
                            <a:shade val="100000"/>
                            <a:satMod val="115000"/>
                          </a:srgbClr>
                        </a:gs>
                      </a:gsLst>
                      <a:lin ang="2700000" scaled="1"/>
                      <a:tileRect/>
                    </a:gradFill>
                  </a:tcPr>
                </a:tc>
                <a:tc>
                  <a:txBody>
                    <a:bodyPr/>
                    <a:lstStyle/>
                    <a:p>
                      <a:pPr algn="r"/>
                      <a:r>
                        <a:rPr lang="en-CA" sz="1600" dirty="0" smtClean="0">
                          <a:solidFill>
                            <a:schemeClr val="bg1"/>
                          </a:solidFill>
                        </a:rPr>
                        <a:t>$100</a:t>
                      </a:r>
                      <a:endParaRPr lang="en-CA" sz="1600" dirty="0">
                        <a:solidFill>
                          <a:schemeClr val="bg1"/>
                        </a:solidFill>
                      </a:endParaRPr>
                    </a:p>
                  </a:txBody>
                  <a:tcPr>
                    <a:lnB w="28575" cap="flat" cmpd="sng" algn="ctr">
                      <a:solidFill>
                        <a:schemeClr val="bg1"/>
                      </a:solidFill>
                      <a:prstDash val="solid"/>
                      <a:round/>
                      <a:headEnd type="none" w="med" len="med"/>
                      <a:tailEnd type="none" w="med" len="med"/>
                    </a:lnB>
                    <a:gradFill flip="none" rotWithShape="1">
                      <a:gsLst>
                        <a:gs pos="0">
                          <a:srgbClr val="2C8927">
                            <a:shade val="30000"/>
                            <a:satMod val="115000"/>
                            <a:alpha val="54000"/>
                          </a:srgbClr>
                        </a:gs>
                        <a:gs pos="50000">
                          <a:srgbClr val="2C8927">
                            <a:shade val="67500"/>
                            <a:satMod val="115000"/>
                          </a:srgbClr>
                        </a:gs>
                        <a:gs pos="100000">
                          <a:srgbClr val="2C8927">
                            <a:shade val="100000"/>
                            <a:satMod val="115000"/>
                          </a:srgbClr>
                        </a:gs>
                      </a:gsLst>
                      <a:lin ang="2700000" scaled="1"/>
                      <a:tileRect/>
                    </a:gradFill>
                  </a:tcPr>
                </a:tc>
              </a:tr>
              <a:tr h="422596">
                <a:tc>
                  <a:txBody>
                    <a:bodyPr/>
                    <a:lstStyle/>
                    <a:p>
                      <a:endParaRPr lang="en-CA" sz="1600" dirty="0">
                        <a:solidFill>
                          <a:schemeClr val="bg1"/>
                        </a:solidFill>
                      </a:endParaRPr>
                    </a:p>
                  </a:txBody>
                  <a:tcPr>
                    <a:gradFill flip="none" rotWithShape="1">
                      <a:gsLst>
                        <a:gs pos="0">
                          <a:srgbClr val="2C8927">
                            <a:shade val="30000"/>
                            <a:satMod val="115000"/>
                            <a:alpha val="54000"/>
                          </a:srgbClr>
                        </a:gs>
                        <a:gs pos="50000">
                          <a:srgbClr val="2C8927">
                            <a:shade val="67500"/>
                            <a:satMod val="115000"/>
                          </a:srgbClr>
                        </a:gs>
                        <a:gs pos="100000">
                          <a:srgbClr val="2C8927">
                            <a:shade val="100000"/>
                            <a:satMod val="115000"/>
                          </a:srgbClr>
                        </a:gs>
                      </a:gsLst>
                      <a:lin ang="2700000" scaled="1"/>
                      <a:tileRect/>
                    </a:gradFill>
                  </a:tcPr>
                </a:tc>
                <a:tc>
                  <a:txBody>
                    <a:bodyPr/>
                    <a:lstStyle/>
                    <a:p>
                      <a:pPr algn="r"/>
                      <a:r>
                        <a:rPr lang="en-CA" sz="1600" b="1" dirty="0" smtClean="0">
                          <a:solidFill>
                            <a:schemeClr val="bg1"/>
                          </a:solidFill>
                        </a:rPr>
                        <a:t>Final chargeable earnings</a:t>
                      </a:r>
                      <a:endParaRPr lang="en-CA" sz="1600" b="1" dirty="0">
                        <a:solidFill>
                          <a:schemeClr val="bg1"/>
                        </a:solidFill>
                      </a:endParaRPr>
                    </a:p>
                  </a:txBody>
                  <a:tcPr>
                    <a:gradFill flip="none" rotWithShape="1">
                      <a:gsLst>
                        <a:gs pos="0">
                          <a:srgbClr val="2C8927">
                            <a:shade val="30000"/>
                            <a:satMod val="115000"/>
                            <a:alpha val="54000"/>
                          </a:srgbClr>
                        </a:gs>
                        <a:gs pos="50000">
                          <a:srgbClr val="2C8927">
                            <a:shade val="67500"/>
                            <a:satMod val="115000"/>
                          </a:srgbClr>
                        </a:gs>
                        <a:gs pos="100000">
                          <a:srgbClr val="2C8927">
                            <a:shade val="100000"/>
                            <a:satMod val="115000"/>
                          </a:srgbClr>
                        </a:gs>
                      </a:gsLst>
                      <a:lin ang="2700000" scaled="1"/>
                      <a:tileRect/>
                    </a:gradFill>
                  </a:tcPr>
                </a:tc>
                <a:tc>
                  <a:txBody>
                    <a:bodyPr/>
                    <a:lstStyle/>
                    <a:p>
                      <a:pPr algn="r"/>
                      <a:r>
                        <a:rPr lang="en-CA" sz="1600" b="1" dirty="0" smtClean="0">
                          <a:solidFill>
                            <a:schemeClr val="bg1"/>
                          </a:solidFill>
                        </a:rPr>
                        <a:t>$50</a:t>
                      </a:r>
                      <a:endParaRPr lang="en-CA" sz="1600" b="1" dirty="0">
                        <a:solidFill>
                          <a:schemeClr val="bg1"/>
                        </a:solidFill>
                      </a:endParaRPr>
                    </a:p>
                  </a:txBody>
                  <a:tcPr>
                    <a:lnT w="28575" cap="flat" cmpd="sng" algn="ctr">
                      <a:solidFill>
                        <a:schemeClr val="bg1"/>
                      </a:solidFill>
                      <a:prstDash val="solid"/>
                      <a:round/>
                      <a:headEnd type="none" w="med" len="med"/>
                      <a:tailEnd type="none" w="med" len="med"/>
                    </a:lnT>
                    <a:gradFill flip="none" rotWithShape="1">
                      <a:gsLst>
                        <a:gs pos="0">
                          <a:srgbClr val="2C8927">
                            <a:shade val="30000"/>
                            <a:satMod val="115000"/>
                            <a:alpha val="54000"/>
                          </a:srgbClr>
                        </a:gs>
                        <a:gs pos="50000">
                          <a:srgbClr val="2C8927">
                            <a:shade val="67500"/>
                            <a:satMod val="115000"/>
                          </a:srgbClr>
                        </a:gs>
                        <a:gs pos="100000">
                          <a:srgbClr val="2C8927">
                            <a:shade val="100000"/>
                            <a:satMod val="115000"/>
                          </a:srgbClr>
                        </a:gs>
                      </a:gsLst>
                      <a:lin ang="2700000" scaled="1"/>
                      <a:tileRect/>
                    </a:gradFill>
                  </a:tcPr>
                </a:tc>
              </a:tr>
            </a:tbl>
          </a:graphicData>
        </a:graphic>
      </p:graphicFrame>
      <p:sp>
        <p:nvSpPr>
          <p:cNvPr id="6" name="Slide Number Placeholder 1"/>
          <p:cNvSpPr>
            <a:spLocks noGrp="1"/>
          </p:cNvSpPr>
          <p:nvPr>
            <p:ph type="sldNum" sz="quarter" idx="12"/>
          </p:nvPr>
        </p:nvSpPr>
        <p:spPr>
          <a:xfrm>
            <a:off x="6553200" y="6356350"/>
            <a:ext cx="2133600" cy="365125"/>
          </a:xfrm>
        </p:spPr>
        <p:txBody>
          <a:bodyPr/>
          <a:lstStyle/>
          <a:p>
            <a:pPr>
              <a:defRPr/>
            </a:pPr>
            <a:fld id="{BC722794-313A-48BD-AD9B-F2D80B867E4F}" type="slidenum">
              <a:rPr lang="en-CA" smtClean="0"/>
              <a:pPr>
                <a:defRPr/>
              </a:pPr>
              <a:t>33</a:t>
            </a:fld>
            <a:endParaRPr lang="en-CA" dirty="0"/>
          </a:p>
        </p:txBody>
      </p:sp>
    </p:spTree>
    <p:extLst>
      <p:ext uri="{BB962C8B-B14F-4D97-AF65-F5344CB8AC3E}">
        <p14:creationId xmlns:p14="http://schemas.microsoft.com/office/powerpoint/2010/main" val="32988073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5"/>
          <p:cNvSpPr>
            <a:spLocks noGrp="1"/>
          </p:cNvSpPr>
          <p:nvPr>
            <p:ph type="sldNum" sz="quarter" idx="12"/>
          </p:nvPr>
        </p:nvSpPr>
        <p:spPr>
          <a:noFill/>
          <a:ln>
            <a:miter lim="800000"/>
            <a:headEnd/>
            <a:tailEnd/>
          </a:ln>
        </p:spPr>
        <p:txBody>
          <a:bodyPr/>
          <a:lstStyle/>
          <a:p>
            <a:fld id="{86599FE5-1AA7-4161-A527-5E725D0B3C8A}" type="slidenum">
              <a:rPr lang="en-CA" smtClean="0"/>
              <a:pPr/>
              <a:t>34</a:t>
            </a:fld>
            <a:endParaRPr lang="en-CA" dirty="0" smtClean="0"/>
          </a:p>
        </p:txBody>
      </p:sp>
      <p:sp>
        <p:nvSpPr>
          <p:cNvPr id="75778" name="Rectangle 2"/>
          <p:cNvSpPr>
            <a:spLocks noGrp="1" noChangeArrowheads="1"/>
          </p:cNvSpPr>
          <p:nvPr>
            <p:ph type="title"/>
          </p:nvPr>
        </p:nvSpPr>
        <p:spPr>
          <a:xfrm>
            <a:off x="426720" y="533400"/>
            <a:ext cx="8183880" cy="1143000"/>
          </a:xfrm>
        </p:spPr>
        <p:txBody>
          <a:bodyPr>
            <a:normAutofit/>
          </a:bodyPr>
          <a:lstStyle/>
          <a:p>
            <a:pPr algn="l" eaLnBrk="1" hangingPunct="1"/>
            <a:r>
              <a:rPr lang="en-CA" sz="4000" dirty="0" smtClean="0">
                <a:solidFill>
                  <a:srgbClr val="57585A"/>
                </a:solidFill>
              </a:rPr>
              <a:t>Reporting earnings</a:t>
            </a:r>
          </a:p>
        </p:txBody>
      </p:sp>
      <p:sp>
        <p:nvSpPr>
          <p:cNvPr id="75779" name="Rectangle 3"/>
          <p:cNvSpPr>
            <a:spLocks noGrp="1" noChangeArrowheads="1"/>
          </p:cNvSpPr>
          <p:nvPr>
            <p:ph type="body" idx="4294967295"/>
          </p:nvPr>
        </p:nvSpPr>
        <p:spPr>
          <a:xfrm>
            <a:off x="228600" y="1874837"/>
            <a:ext cx="8305800" cy="4068763"/>
          </a:xfrm>
          <a:prstGeom prst="rect">
            <a:avLst/>
          </a:prstGeom>
        </p:spPr>
        <p:txBody>
          <a:bodyPr>
            <a:normAutofit/>
          </a:bodyPr>
          <a:lstStyle/>
          <a:p>
            <a:pPr marL="917575" lvl="1" indent="-398463" eaLnBrk="1" hangingPunct="1">
              <a:buClr>
                <a:srgbClr val="00B050"/>
              </a:buClr>
              <a:buFontTx/>
              <a:buAutoNum type="arabicParenR"/>
            </a:pPr>
            <a:r>
              <a:rPr lang="en-CA" sz="1800" dirty="0" smtClean="0"/>
              <a:t>Each month, individuals must report their earnings (covering </a:t>
            </a:r>
            <a:r>
              <a:rPr lang="en-CA" sz="1800" dirty="0"/>
              <a:t>the first day of the month to the last day of the </a:t>
            </a:r>
            <a:r>
              <a:rPr lang="en-CA" sz="1800" dirty="0" smtClean="0"/>
              <a:t>month) to the ODSP office.</a:t>
            </a:r>
          </a:p>
          <a:p>
            <a:pPr marL="917575" lvl="1" indent="-398463" eaLnBrk="1" hangingPunct="1">
              <a:buClr>
                <a:srgbClr val="00B050"/>
              </a:buClr>
              <a:buFontTx/>
              <a:buAutoNum type="arabicParenR"/>
            </a:pPr>
            <a:endParaRPr lang="en-CA" sz="1800" dirty="0"/>
          </a:p>
          <a:p>
            <a:pPr marL="917575" lvl="1" indent="-398463" eaLnBrk="1" hangingPunct="1">
              <a:buClr>
                <a:srgbClr val="00B050"/>
              </a:buClr>
              <a:buFontTx/>
              <a:buAutoNum type="arabicParenR"/>
            </a:pPr>
            <a:r>
              <a:rPr lang="en-CA" sz="1800" dirty="0" smtClean="0"/>
              <a:t>Individuals fill </a:t>
            </a:r>
            <a:r>
              <a:rPr lang="en-CA" sz="1800" dirty="0"/>
              <a:t>out the </a:t>
            </a:r>
            <a:r>
              <a:rPr lang="en-US" sz="1800" dirty="0"/>
              <a:t>Employment/Training Income Report (ETIR) and </a:t>
            </a:r>
            <a:r>
              <a:rPr lang="en-US" sz="1800" dirty="0" smtClean="0"/>
              <a:t>submit </a:t>
            </a:r>
            <a:r>
              <a:rPr lang="en-US" sz="1800" dirty="0"/>
              <a:t>it to </a:t>
            </a:r>
            <a:r>
              <a:rPr lang="en-US" sz="1800" dirty="0" smtClean="0"/>
              <a:t>the local </a:t>
            </a:r>
            <a:r>
              <a:rPr lang="en-US" sz="1800" dirty="0"/>
              <a:t>ODSP office by the 7th day of the next </a:t>
            </a:r>
            <a:r>
              <a:rPr lang="en-US" sz="1800" dirty="0" smtClean="0"/>
              <a:t>month.</a:t>
            </a:r>
          </a:p>
          <a:p>
            <a:pPr marL="917575" lvl="1" indent="-398463" eaLnBrk="1" hangingPunct="1">
              <a:buClr>
                <a:srgbClr val="00B050"/>
              </a:buClr>
              <a:buFontTx/>
              <a:buAutoNum type="arabicParenR"/>
            </a:pPr>
            <a:endParaRPr lang="en-US" sz="1800" dirty="0"/>
          </a:p>
          <a:p>
            <a:pPr marL="917575" lvl="1" indent="-398463" eaLnBrk="1" hangingPunct="1">
              <a:buClr>
                <a:srgbClr val="00B050"/>
              </a:buClr>
              <a:buFontTx/>
              <a:buAutoNum type="arabicParenR"/>
            </a:pPr>
            <a:r>
              <a:rPr lang="en-US" sz="1800" dirty="0" smtClean="0"/>
              <a:t>ODSP </a:t>
            </a:r>
            <a:r>
              <a:rPr lang="en-US" sz="1800" dirty="0"/>
              <a:t>will use </a:t>
            </a:r>
            <a:r>
              <a:rPr lang="en-US" sz="1800" dirty="0" smtClean="0"/>
              <a:t>this information </a:t>
            </a:r>
            <a:r>
              <a:rPr lang="en-US" sz="1800" dirty="0"/>
              <a:t>to calculate </a:t>
            </a:r>
            <a:r>
              <a:rPr lang="en-US" sz="1800" dirty="0" smtClean="0"/>
              <a:t>the amount of ODSP </a:t>
            </a:r>
            <a:r>
              <a:rPr lang="en-US" sz="1800" dirty="0"/>
              <a:t>income support at the end of </a:t>
            </a:r>
            <a:r>
              <a:rPr lang="en-US" sz="1800" dirty="0" smtClean="0"/>
              <a:t>each month.</a:t>
            </a:r>
            <a:endParaRPr lang="en-US" sz="1800" dirty="0"/>
          </a:p>
        </p:txBody>
      </p:sp>
      <p:cxnSp>
        <p:nvCxnSpPr>
          <p:cNvPr id="5" name="AutoShape 24"/>
          <p:cNvCxnSpPr>
            <a:cxnSpLocks noChangeShapeType="1"/>
          </p:cNvCxnSpPr>
          <p:nvPr/>
        </p:nvCxnSpPr>
        <p:spPr bwMode="auto">
          <a:xfrm>
            <a:off x="403746" y="16002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649210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58788"/>
            <a:ext cx="8183880" cy="1143000"/>
          </a:xfrm>
        </p:spPr>
        <p:txBody>
          <a:bodyPr>
            <a:normAutofit/>
          </a:bodyPr>
          <a:lstStyle/>
          <a:p>
            <a:pPr algn="l"/>
            <a:r>
              <a:rPr lang="en-CA" dirty="0">
                <a:solidFill>
                  <a:srgbClr val="57585A"/>
                </a:solidFill>
              </a:rPr>
              <a:t>Benefits of working</a:t>
            </a:r>
            <a:r>
              <a:rPr lang="en-CA" dirty="0"/>
              <a:t>		</a:t>
            </a:r>
          </a:p>
        </p:txBody>
      </p:sp>
      <p:sp>
        <p:nvSpPr>
          <p:cNvPr id="4" name="Slide Number Placeholder 3"/>
          <p:cNvSpPr>
            <a:spLocks noGrp="1"/>
          </p:cNvSpPr>
          <p:nvPr>
            <p:ph type="sldNum" sz="quarter" idx="12"/>
          </p:nvPr>
        </p:nvSpPr>
        <p:spPr/>
        <p:txBody>
          <a:bodyPr/>
          <a:lstStyle/>
          <a:p>
            <a:fld id="{53BC4A81-272D-4B6C-9094-3AE27DC0A8E0}" type="slidenum">
              <a:rPr lang="en-CA" smtClean="0"/>
              <a:t>35</a:t>
            </a:fld>
            <a:endParaRPr lang="en-CA" dirty="0"/>
          </a:p>
        </p:txBody>
      </p:sp>
      <p:sp>
        <p:nvSpPr>
          <p:cNvPr id="6" name="Content Placeholder 2"/>
          <p:cNvSpPr>
            <a:spLocks noGrp="1"/>
          </p:cNvSpPr>
          <p:nvPr>
            <p:ph idx="13"/>
          </p:nvPr>
        </p:nvSpPr>
        <p:spPr>
          <a:xfrm>
            <a:off x="480060" y="1905000"/>
            <a:ext cx="8183880" cy="4038600"/>
          </a:xfrm>
        </p:spPr>
        <p:txBody>
          <a:bodyPr>
            <a:normAutofit/>
          </a:bodyPr>
          <a:lstStyle/>
          <a:p>
            <a:r>
              <a:rPr lang="en-CA" sz="1800" dirty="0"/>
              <a:t>People with disabilities on ODSP do not have to take part in employment-related activities. But if they do work, they </a:t>
            </a:r>
            <a:r>
              <a:rPr lang="en-CA" sz="1800" dirty="0" smtClean="0"/>
              <a:t>will:</a:t>
            </a:r>
          </a:p>
          <a:p>
            <a:pPr lvl="1">
              <a:lnSpc>
                <a:spcPct val="120000"/>
              </a:lnSpc>
              <a:buClr>
                <a:schemeClr val="tx1"/>
              </a:buClr>
            </a:pPr>
            <a:r>
              <a:rPr lang="en-CA" sz="1600" dirty="0"/>
              <a:t>see their income </a:t>
            </a:r>
            <a:r>
              <a:rPr lang="en-CA" sz="1600" dirty="0" smtClean="0"/>
              <a:t>increase;</a:t>
            </a:r>
            <a:endParaRPr lang="en-CA" sz="1600" dirty="0"/>
          </a:p>
          <a:p>
            <a:pPr lvl="1">
              <a:lnSpc>
                <a:spcPct val="120000"/>
              </a:lnSpc>
              <a:buClr>
                <a:schemeClr val="tx1"/>
              </a:buClr>
            </a:pPr>
            <a:r>
              <a:rPr lang="en-CA" sz="1600" dirty="0"/>
              <a:t>continue to have health benefits; and</a:t>
            </a:r>
          </a:p>
          <a:p>
            <a:pPr lvl="1">
              <a:lnSpc>
                <a:spcPct val="120000"/>
              </a:lnSpc>
              <a:buClr>
                <a:schemeClr val="tx1"/>
              </a:buClr>
            </a:pPr>
            <a:r>
              <a:rPr lang="en-CA" sz="1600" dirty="0"/>
              <a:t>experience the social benefits of working.</a:t>
            </a:r>
          </a:p>
          <a:p>
            <a:pPr marL="0" indent="0">
              <a:lnSpc>
                <a:spcPct val="80000"/>
              </a:lnSpc>
              <a:buNone/>
            </a:pPr>
            <a:endParaRPr lang="en-US" sz="2400" dirty="0"/>
          </a:p>
          <a:p>
            <a:endParaRPr lang="en-CA" sz="2400" dirty="0"/>
          </a:p>
        </p:txBody>
      </p:sp>
      <p:cxnSp>
        <p:nvCxnSpPr>
          <p:cNvPr id="7" name="AutoShape 24"/>
          <p:cNvCxnSpPr>
            <a:cxnSpLocks noChangeShapeType="1"/>
          </p:cNvCxnSpPr>
          <p:nvPr/>
        </p:nvCxnSpPr>
        <p:spPr bwMode="auto">
          <a:xfrm>
            <a:off x="403746" y="17526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35385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5"/>
          <p:cNvSpPr>
            <a:spLocks noGrp="1"/>
          </p:cNvSpPr>
          <p:nvPr>
            <p:ph type="sldNum" sz="quarter" idx="12"/>
          </p:nvPr>
        </p:nvSpPr>
        <p:spPr>
          <a:noFill/>
          <a:ln>
            <a:miter lim="800000"/>
            <a:headEnd/>
            <a:tailEnd/>
          </a:ln>
        </p:spPr>
        <p:txBody>
          <a:bodyPr/>
          <a:lstStyle/>
          <a:p>
            <a:fld id="{61B8B81D-3307-464C-B6B9-29B3F0657ED1}" type="slidenum">
              <a:rPr lang="en-CA" smtClean="0"/>
              <a:pPr/>
              <a:t>36</a:t>
            </a:fld>
            <a:endParaRPr lang="en-CA" dirty="0" smtClean="0"/>
          </a:p>
        </p:txBody>
      </p:sp>
      <p:sp>
        <p:nvSpPr>
          <p:cNvPr id="69634" name="Rectangle 2"/>
          <p:cNvSpPr>
            <a:spLocks noGrp="1" noChangeArrowheads="1"/>
          </p:cNvSpPr>
          <p:nvPr>
            <p:ph type="title"/>
          </p:nvPr>
        </p:nvSpPr>
        <p:spPr>
          <a:xfrm>
            <a:off x="425355" y="228600"/>
            <a:ext cx="8763000" cy="1143000"/>
          </a:xfrm>
        </p:spPr>
        <p:txBody>
          <a:bodyPr>
            <a:normAutofit/>
          </a:bodyPr>
          <a:lstStyle/>
          <a:p>
            <a:pPr algn="l" eaLnBrk="1" hangingPunct="1"/>
            <a:r>
              <a:rPr lang="en-CA" sz="4000" dirty="0" smtClean="0">
                <a:solidFill>
                  <a:srgbClr val="57585A"/>
                </a:solidFill>
              </a:rPr>
              <a:t>Leaving ODSP for work</a:t>
            </a:r>
          </a:p>
        </p:txBody>
      </p:sp>
      <p:sp>
        <p:nvSpPr>
          <p:cNvPr id="69635" name="Rectangle 3"/>
          <p:cNvSpPr>
            <a:spLocks noGrp="1" noChangeArrowheads="1"/>
          </p:cNvSpPr>
          <p:nvPr>
            <p:ph type="body" idx="4294967295"/>
          </p:nvPr>
        </p:nvSpPr>
        <p:spPr>
          <a:xfrm>
            <a:off x="378725" y="1447800"/>
            <a:ext cx="8384275" cy="4648199"/>
          </a:xfrm>
          <a:prstGeom prst="rect">
            <a:avLst/>
          </a:prstGeom>
        </p:spPr>
        <p:txBody>
          <a:bodyPr>
            <a:normAutofit/>
          </a:bodyPr>
          <a:lstStyle/>
          <a:p>
            <a:pPr>
              <a:spcBef>
                <a:spcPts val="1800"/>
              </a:spcBef>
              <a:buClr>
                <a:srgbClr val="00B050"/>
              </a:buClr>
              <a:buFont typeface="Wingdings" panose="05000000000000000000" pitchFamily="2" charset="2"/>
              <a:buChar char="§"/>
            </a:pPr>
            <a:r>
              <a:rPr lang="en-CA" sz="1800" dirty="0" smtClean="0"/>
              <a:t>ODSP will continue to provide health benefits if the individual is eligible for: </a:t>
            </a:r>
          </a:p>
          <a:p>
            <a:pPr marL="400050" lvl="1" indent="0">
              <a:spcBef>
                <a:spcPts val="1800"/>
              </a:spcBef>
              <a:buNone/>
            </a:pPr>
            <a:r>
              <a:rPr lang="en-CA" sz="1600" b="1" dirty="0" smtClean="0"/>
              <a:t>Extended </a:t>
            </a:r>
            <a:r>
              <a:rPr lang="en-CA" sz="1600" b="1" dirty="0"/>
              <a:t>Health </a:t>
            </a:r>
            <a:r>
              <a:rPr lang="en-CA" sz="1600" b="1" dirty="0" smtClean="0"/>
              <a:t>Benefits: </a:t>
            </a:r>
            <a:r>
              <a:rPr lang="en-CA" sz="1600" dirty="0" smtClean="0"/>
              <a:t>provides </a:t>
            </a:r>
            <a:r>
              <a:rPr lang="en-CA" sz="1600" dirty="0"/>
              <a:t>coverage of </a:t>
            </a:r>
            <a:r>
              <a:rPr lang="en-CA" sz="1600" dirty="0" smtClean="0"/>
              <a:t>all ODSP health benefits if a person leaves ODSP and their eligible health costs exceed their excess income. The  person must remain eligible for ODSP in all other respects (e.g., meet ODSP asset levels). </a:t>
            </a:r>
            <a:endParaRPr lang="en-CA" sz="1600" dirty="0"/>
          </a:p>
          <a:p>
            <a:pPr marL="400050" lvl="1" indent="0" eaLnBrk="1" hangingPunct="1">
              <a:spcBef>
                <a:spcPts val="1800"/>
              </a:spcBef>
              <a:buNone/>
            </a:pPr>
            <a:r>
              <a:rPr lang="en-CA" sz="1600" b="1" dirty="0" smtClean="0"/>
              <a:t>	OR</a:t>
            </a:r>
          </a:p>
          <a:p>
            <a:pPr marL="457200" lvl="1" indent="0">
              <a:spcBef>
                <a:spcPts val="1800"/>
              </a:spcBef>
              <a:buNone/>
            </a:pPr>
            <a:r>
              <a:rPr lang="en-CA" sz="1600" b="1" dirty="0"/>
              <a:t>Transitional Health </a:t>
            </a:r>
            <a:r>
              <a:rPr lang="en-CA" sz="1600" b="1" dirty="0" smtClean="0"/>
              <a:t>Benefits: </a:t>
            </a:r>
            <a:r>
              <a:rPr lang="en-CA" sz="1600" dirty="0"/>
              <a:t>provides coverage of drug, dental and vision care </a:t>
            </a:r>
            <a:r>
              <a:rPr lang="en-CA" sz="1600" dirty="0" smtClean="0"/>
              <a:t>costs and batteries and repairs for mobility devices </a:t>
            </a:r>
            <a:r>
              <a:rPr lang="en-CA" sz="1600" dirty="0"/>
              <a:t>if </a:t>
            </a:r>
            <a:r>
              <a:rPr lang="en-CA" sz="1600" dirty="0" smtClean="0"/>
              <a:t>a person leaves </a:t>
            </a:r>
            <a:r>
              <a:rPr lang="en-CA" sz="1600" dirty="0"/>
              <a:t>ODSP for work and </a:t>
            </a:r>
            <a:r>
              <a:rPr lang="en-CA" sz="1600" dirty="0" smtClean="0"/>
              <a:t>doesn’t </a:t>
            </a:r>
            <a:r>
              <a:rPr lang="en-CA" sz="1600" dirty="0"/>
              <a:t>qualify for </a:t>
            </a:r>
            <a:r>
              <a:rPr lang="en-CA" sz="1600" dirty="0" smtClean="0"/>
              <a:t>Extended </a:t>
            </a:r>
            <a:r>
              <a:rPr lang="en-CA" sz="1600" dirty="0"/>
              <a:t>Health </a:t>
            </a:r>
            <a:r>
              <a:rPr lang="en-CA" sz="1600" dirty="0" smtClean="0"/>
              <a:t>Benefits </a:t>
            </a:r>
            <a:r>
              <a:rPr lang="en-CA" sz="1600" dirty="0"/>
              <a:t>and their employer does not provide comparable benefits.</a:t>
            </a:r>
          </a:p>
          <a:p>
            <a:pPr>
              <a:spcBef>
                <a:spcPts val="1800"/>
              </a:spcBef>
              <a:buClr>
                <a:srgbClr val="00B050"/>
              </a:buClr>
              <a:buFont typeface="Wingdings" panose="05000000000000000000" pitchFamily="2" charset="2"/>
              <a:buChar char="§"/>
            </a:pPr>
            <a:r>
              <a:rPr lang="en-CA" sz="1800" dirty="0" smtClean="0"/>
              <a:t>Individuals whose earnings decrease, who leave/lose their job or leave for any reason, can </a:t>
            </a:r>
            <a:r>
              <a:rPr lang="en-CA" sz="1800" dirty="0"/>
              <a:t>come back to ODSP without going through the disability adjudication process again</a:t>
            </a:r>
            <a:r>
              <a:rPr lang="en-CA" sz="1800" dirty="0" smtClean="0"/>
              <a:t>.</a:t>
            </a:r>
            <a:endParaRPr lang="en-CA" sz="1800" dirty="0"/>
          </a:p>
        </p:txBody>
      </p:sp>
      <p:cxnSp>
        <p:nvCxnSpPr>
          <p:cNvPr id="5" name="AutoShape 24"/>
          <p:cNvCxnSpPr>
            <a:cxnSpLocks noChangeShapeType="1"/>
          </p:cNvCxnSpPr>
          <p:nvPr/>
        </p:nvCxnSpPr>
        <p:spPr bwMode="auto">
          <a:xfrm>
            <a:off x="378725" y="12954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789094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048F252-78FC-4352-8D4F-80B27AC8B769}" type="slidenum">
              <a:rPr lang="en-CA"/>
              <a:pPr>
                <a:defRPr/>
              </a:pPr>
              <a:t>37</a:t>
            </a:fld>
            <a:endParaRPr lang="en-CA" dirty="0"/>
          </a:p>
        </p:txBody>
      </p:sp>
      <p:sp>
        <p:nvSpPr>
          <p:cNvPr id="78850" name="Rectangle 2"/>
          <p:cNvSpPr>
            <a:spLocks noGrp="1" noChangeArrowheads="1"/>
          </p:cNvSpPr>
          <p:nvPr>
            <p:ph type="title"/>
          </p:nvPr>
        </p:nvSpPr>
        <p:spPr>
          <a:xfrm>
            <a:off x="457200" y="533400"/>
            <a:ext cx="8183880" cy="1143000"/>
          </a:xfrm>
        </p:spPr>
        <p:txBody>
          <a:bodyPr>
            <a:normAutofit/>
          </a:bodyPr>
          <a:lstStyle/>
          <a:p>
            <a:pPr algn="l" eaLnBrk="1" hangingPunct="1"/>
            <a:r>
              <a:rPr lang="en-CA" dirty="0" smtClean="0">
                <a:solidFill>
                  <a:srgbClr val="57585A"/>
                </a:solidFill>
              </a:rPr>
              <a:t>Need more information?</a:t>
            </a:r>
            <a:endParaRPr lang="en-CA" strike="sngStrike" dirty="0" smtClean="0">
              <a:solidFill>
                <a:srgbClr val="57585A"/>
              </a:solidFill>
            </a:endParaRPr>
          </a:p>
        </p:txBody>
      </p:sp>
      <p:sp>
        <p:nvSpPr>
          <p:cNvPr id="78851" name="Rectangle 3"/>
          <p:cNvSpPr>
            <a:spLocks noGrp="1" noChangeArrowheads="1"/>
          </p:cNvSpPr>
          <p:nvPr>
            <p:ph type="body" idx="4294967295"/>
          </p:nvPr>
        </p:nvSpPr>
        <p:spPr>
          <a:xfrm>
            <a:off x="457200" y="2057400"/>
            <a:ext cx="6858000" cy="2209799"/>
          </a:xfrm>
          <a:prstGeom prst="rect">
            <a:avLst/>
          </a:prstGeom>
        </p:spPr>
        <p:txBody>
          <a:bodyPr/>
          <a:lstStyle/>
          <a:p>
            <a:pPr eaLnBrk="1" hangingPunct="1">
              <a:spcBef>
                <a:spcPct val="100000"/>
              </a:spcBef>
              <a:buClr>
                <a:srgbClr val="00B050"/>
              </a:buClr>
              <a:buFont typeface="Wingdings" panose="05000000000000000000" pitchFamily="2" charset="2"/>
              <a:buChar char="§"/>
            </a:pPr>
            <a:r>
              <a:rPr lang="en-CA" sz="2000" dirty="0" smtClean="0"/>
              <a:t>Additional program information is available on the MCSS website at</a:t>
            </a:r>
            <a:r>
              <a:rPr lang="en-CA" sz="2000" dirty="0" smtClean="0">
                <a:solidFill>
                  <a:srgbClr val="FF0000"/>
                </a:solidFill>
              </a:rPr>
              <a:t> </a:t>
            </a:r>
            <a:r>
              <a:rPr lang="en-CA" sz="2000" dirty="0" smtClean="0">
                <a:solidFill>
                  <a:srgbClr val="FF0000"/>
                </a:solidFill>
                <a:hlinkClick r:id="rId3"/>
              </a:rPr>
              <a:t>www.ontario.ca/socialassistance. </a:t>
            </a:r>
            <a:endParaRPr lang="en-CA" sz="2000" dirty="0" smtClean="0">
              <a:solidFill>
                <a:srgbClr val="FF0000"/>
              </a:solidFill>
            </a:endParaRPr>
          </a:p>
          <a:p>
            <a:pPr eaLnBrk="1" hangingPunct="1">
              <a:buFontTx/>
              <a:buNone/>
            </a:pPr>
            <a:endParaRPr lang="en-CA" sz="2400" b="1" dirty="0" smtClean="0">
              <a:solidFill>
                <a:srgbClr val="FF0000"/>
              </a:solidFill>
            </a:endParaRPr>
          </a:p>
          <a:p>
            <a:pPr eaLnBrk="1" hangingPunct="1">
              <a:buFontTx/>
              <a:buNone/>
            </a:pPr>
            <a:endParaRPr lang="en-CA" sz="2400" b="1" dirty="0" smtClean="0">
              <a:solidFill>
                <a:srgbClr val="FF00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533400"/>
            <a:ext cx="1295400" cy="1295400"/>
          </a:xfrm>
          <a:prstGeom prst="rect">
            <a:avLst/>
          </a:prstGeom>
        </p:spPr>
      </p:pic>
    </p:spTree>
    <p:extLst>
      <p:ext uri="{BB962C8B-B14F-4D97-AF65-F5344CB8AC3E}">
        <p14:creationId xmlns:p14="http://schemas.microsoft.com/office/powerpoint/2010/main" val="3320557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609600"/>
            <a:ext cx="8183880" cy="1143000"/>
          </a:xfrm>
        </p:spPr>
        <p:txBody>
          <a:bodyPr>
            <a:normAutofit fontScale="90000"/>
          </a:bodyPr>
          <a:lstStyle/>
          <a:p>
            <a:pPr algn="l"/>
            <a:r>
              <a:rPr lang="en-CA" dirty="0">
                <a:solidFill>
                  <a:srgbClr val="57585A"/>
                </a:solidFill>
              </a:rPr>
              <a:t>What is </a:t>
            </a:r>
            <a:r>
              <a:rPr lang="en-CA" dirty="0" smtClean="0">
                <a:solidFill>
                  <a:srgbClr val="57585A"/>
                </a:solidFill>
              </a:rPr>
              <a:t>ODSP Income Support?</a:t>
            </a:r>
            <a:endParaRPr lang="en-CA" dirty="0">
              <a:solidFill>
                <a:srgbClr val="57585A"/>
              </a:solidFill>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t>4</a:t>
            </a:fld>
            <a:endParaRPr lang="en-CA" dirty="0"/>
          </a:p>
        </p:txBody>
      </p:sp>
      <p:sp>
        <p:nvSpPr>
          <p:cNvPr id="5" name="Content Placeholder 4"/>
          <p:cNvSpPr>
            <a:spLocks noGrp="1"/>
          </p:cNvSpPr>
          <p:nvPr>
            <p:ph idx="13"/>
          </p:nvPr>
        </p:nvSpPr>
        <p:spPr>
          <a:xfrm>
            <a:off x="609600" y="1981200"/>
            <a:ext cx="8077200" cy="3840163"/>
          </a:xfrm>
        </p:spPr>
        <p:txBody>
          <a:bodyPr>
            <a:noAutofit/>
          </a:bodyPr>
          <a:lstStyle/>
          <a:p>
            <a:pPr>
              <a:spcAft>
                <a:spcPts val="600"/>
              </a:spcAft>
            </a:pPr>
            <a:r>
              <a:rPr lang="en-CA" sz="1800" dirty="0"/>
              <a:t>ODSP </a:t>
            </a:r>
            <a:r>
              <a:rPr lang="en-CA" sz="1800" dirty="0" smtClean="0"/>
              <a:t>income </a:t>
            </a:r>
            <a:r>
              <a:rPr lang="en-CA" sz="1800" dirty="0"/>
              <a:t>s</a:t>
            </a:r>
            <a:r>
              <a:rPr lang="en-CA" sz="1800" dirty="0" smtClean="0"/>
              <a:t>upport </a:t>
            </a:r>
            <a:r>
              <a:rPr lang="en-CA" sz="1800" dirty="0"/>
              <a:t>provides financial assistance to eligible </a:t>
            </a:r>
            <a:r>
              <a:rPr lang="en-CA" sz="1800" dirty="0" smtClean="0"/>
              <a:t>people through </a:t>
            </a:r>
            <a:r>
              <a:rPr lang="en-CA" sz="1800" dirty="0"/>
              <a:t>a basic needs component and </a:t>
            </a:r>
            <a:r>
              <a:rPr lang="en-CA" sz="1800" dirty="0" smtClean="0"/>
              <a:t>shelter </a:t>
            </a:r>
            <a:r>
              <a:rPr lang="en-CA" sz="1800" dirty="0"/>
              <a:t>allowance </a:t>
            </a:r>
            <a:r>
              <a:rPr lang="en-CA" sz="1800" dirty="0" smtClean="0"/>
              <a:t>based </a:t>
            </a:r>
            <a:r>
              <a:rPr lang="en-CA" sz="1800" dirty="0"/>
              <a:t>on family </a:t>
            </a:r>
            <a:r>
              <a:rPr lang="en-CA" sz="1800" dirty="0" smtClean="0"/>
              <a:t>size, make-up and other factors. </a:t>
            </a:r>
            <a:endParaRPr lang="en-CA" sz="1800" dirty="0"/>
          </a:p>
          <a:p>
            <a:pPr lvl="1"/>
            <a:r>
              <a:rPr lang="en-CA" sz="1600" dirty="0"/>
              <a:t>The basic needs component helps </a:t>
            </a:r>
            <a:r>
              <a:rPr lang="en-CA" sz="1600" dirty="0" smtClean="0"/>
              <a:t>with the cost of food, clothing </a:t>
            </a:r>
            <a:r>
              <a:rPr lang="en-CA" sz="1600" dirty="0"/>
              <a:t>and </a:t>
            </a:r>
            <a:r>
              <a:rPr lang="en-CA" sz="1600" dirty="0" smtClean="0"/>
              <a:t>other </a:t>
            </a:r>
            <a:r>
              <a:rPr lang="en-CA" sz="1600" dirty="0"/>
              <a:t>necessary personal </a:t>
            </a:r>
            <a:r>
              <a:rPr lang="en-CA" sz="1600" dirty="0" smtClean="0"/>
              <a:t>items and expenses.</a:t>
            </a:r>
            <a:r>
              <a:rPr lang="en-CA" sz="1600" dirty="0"/>
              <a:t>  </a:t>
            </a:r>
          </a:p>
          <a:p>
            <a:pPr lvl="1"/>
            <a:r>
              <a:rPr lang="en-CA" sz="1600" dirty="0"/>
              <a:t>The shelter allowance helps to pay </a:t>
            </a:r>
            <a:r>
              <a:rPr lang="en-CA" sz="1600" dirty="0" smtClean="0"/>
              <a:t>for:</a:t>
            </a:r>
          </a:p>
          <a:p>
            <a:pPr lvl="2"/>
            <a:r>
              <a:rPr lang="en-CA" sz="1400" dirty="0" smtClean="0"/>
              <a:t>shelter costs, such as a mortgage </a:t>
            </a:r>
            <a:r>
              <a:rPr lang="en-CA" sz="1400" dirty="0"/>
              <a:t>or </a:t>
            </a:r>
            <a:r>
              <a:rPr lang="en-CA" sz="1400" dirty="0" smtClean="0"/>
              <a:t>rent; and </a:t>
            </a:r>
          </a:p>
          <a:p>
            <a:pPr lvl="2"/>
            <a:r>
              <a:rPr lang="en-CA" sz="1400" dirty="0" smtClean="0"/>
              <a:t>shelter-related costs, such as property taxes, utilities </a:t>
            </a:r>
            <a:r>
              <a:rPr lang="en-CA" sz="1400" dirty="0"/>
              <a:t>and </a:t>
            </a:r>
            <a:r>
              <a:rPr lang="en-CA" sz="1400" dirty="0" smtClean="0"/>
              <a:t>home </a:t>
            </a:r>
            <a:r>
              <a:rPr lang="en-CA" sz="1400" dirty="0"/>
              <a:t>insurance premiums.  </a:t>
            </a:r>
            <a:endParaRPr lang="en-CA" sz="1400" dirty="0" smtClean="0"/>
          </a:p>
          <a:p>
            <a:pPr marL="457200" lvl="1" indent="0">
              <a:buNone/>
            </a:pPr>
            <a:endParaRPr lang="en-CA" sz="1800" dirty="0"/>
          </a:p>
          <a:p>
            <a:pPr marL="0" indent="0">
              <a:buNone/>
            </a:pPr>
            <a:endParaRPr lang="en-CA" sz="2000" dirty="0"/>
          </a:p>
        </p:txBody>
      </p:sp>
      <p:cxnSp>
        <p:nvCxnSpPr>
          <p:cNvPr id="6" name="AutoShape 24"/>
          <p:cNvCxnSpPr>
            <a:cxnSpLocks noChangeShapeType="1"/>
          </p:cNvCxnSpPr>
          <p:nvPr/>
        </p:nvCxnSpPr>
        <p:spPr bwMode="auto">
          <a:xfrm>
            <a:off x="403746" y="16002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77936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533400"/>
            <a:ext cx="8183880" cy="1143000"/>
          </a:xfrm>
        </p:spPr>
        <p:txBody>
          <a:bodyPr>
            <a:normAutofit/>
          </a:bodyPr>
          <a:lstStyle/>
          <a:p>
            <a:pPr algn="l"/>
            <a:r>
              <a:rPr lang="en-CA" sz="4000" dirty="0" smtClean="0">
                <a:solidFill>
                  <a:srgbClr val="57585A"/>
                </a:solidFill>
              </a:rPr>
              <a:t>Income Support Benefits</a:t>
            </a:r>
            <a:endParaRPr lang="en-CA" sz="4000" dirty="0">
              <a:solidFill>
                <a:srgbClr val="57585A"/>
              </a:solidFill>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t>5</a:t>
            </a:fld>
            <a:endParaRPr lang="en-CA" dirty="0"/>
          </a:p>
        </p:txBody>
      </p:sp>
      <p:sp>
        <p:nvSpPr>
          <p:cNvPr id="5" name="Content Placeholder 4"/>
          <p:cNvSpPr>
            <a:spLocks noGrp="1"/>
          </p:cNvSpPr>
          <p:nvPr>
            <p:ph idx="13"/>
          </p:nvPr>
        </p:nvSpPr>
        <p:spPr>
          <a:xfrm>
            <a:off x="502920" y="1905000"/>
            <a:ext cx="8336280" cy="3916363"/>
          </a:xfrm>
        </p:spPr>
        <p:txBody>
          <a:bodyPr/>
          <a:lstStyle/>
          <a:p>
            <a:pPr marL="68580" indent="0">
              <a:buNone/>
            </a:pPr>
            <a:r>
              <a:rPr lang="en-CA" sz="1800" dirty="0" smtClean="0"/>
              <a:t>Individuals receiving ODSP income support may also receive assistance for:</a:t>
            </a:r>
            <a:endParaRPr lang="en-CA" sz="1800" dirty="0"/>
          </a:p>
          <a:p>
            <a:endParaRPr lang="en-CA" sz="2000" dirty="0"/>
          </a:p>
          <a:p>
            <a:endParaRPr lang="en-CA" dirty="0"/>
          </a:p>
        </p:txBody>
      </p:sp>
      <p:sp>
        <p:nvSpPr>
          <p:cNvPr id="6" name="Rounded Rectangle 5"/>
          <p:cNvSpPr/>
          <p:nvPr/>
        </p:nvSpPr>
        <p:spPr>
          <a:xfrm>
            <a:off x="1237966" y="2438400"/>
            <a:ext cx="6629400" cy="3048000"/>
          </a:xfrm>
          <a:prstGeom prst="roundRect">
            <a:avLst/>
          </a:prstGeom>
          <a:solidFill>
            <a:srgbClr val="2C89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7" name="Table 6"/>
          <p:cNvGraphicFramePr>
            <a:graphicFrameLocks noGrp="1"/>
          </p:cNvGraphicFramePr>
          <p:nvPr>
            <p:extLst>
              <p:ext uri="{D42A27DB-BD31-4B8C-83A1-F6EECF244321}">
                <p14:modId xmlns:p14="http://schemas.microsoft.com/office/powerpoint/2010/main" val="2502651366"/>
              </p:ext>
            </p:extLst>
          </p:nvPr>
        </p:nvGraphicFramePr>
        <p:xfrm>
          <a:off x="1809466" y="2438401"/>
          <a:ext cx="5486400" cy="3057812"/>
        </p:xfrm>
        <a:graphic>
          <a:graphicData uri="http://schemas.openxmlformats.org/drawingml/2006/table">
            <a:tbl>
              <a:tblPr firstRow="1" bandRow="1">
                <a:tableStyleId>{5C22544A-7EE6-4342-B048-85BDC9FD1C3A}</a:tableStyleId>
              </a:tblPr>
              <a:tblGrid>
                <a:gridCol w="2743200"/>
                <a:gridCol w="2743200"/>
              </a:tblGrid>
              <a:tr h="365760">
                <a:tc>
                  <a:txBody>
                    <a:bodyPr/>
                    <a:lstStyle/>
                    <a:p>
                      <a:pPr marL="285750" indent="-285750">
                        <a:buFont typeface="Arial" panose="020B0604020202020204" pitchFamily="34" charset="0"/>
                        <a:buChar char="•"/>
                      </a:pPr>
                      <a:r>
                        <a:rPr lang="en-CA" b="0" dirty="0" smtClean="0">
                          <a:solidFill>
                            <a:schemeClr val="bg1"/>
                          </a:solidFill>
                        </a:rPr>
                        <a:t>Dental Care*</a:t>
                      </a:r>
                      <a:endParaRPr lang="en-CA"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C8927"/>
                    </a:solidFill>
                  </a:tcPr>
                </a:tc>
                <a:tc>
                  <a:txBody>
                    <a:bodyPr/>
                    <a:lstStyle/>
                    <a:p>
                      <a:pPr marL="285750" indent="-285750">
                        <a:buFont typeface="Arial" panose="020B0604020202020204" pitchFamily="34" charset="0"/>
                        <a:buChar char="•"/>
                      </a:pPr>
                      <a:r>
                        <a:rPr lang="en-CA" b="0" dirty="0" smtClean="0">
                          <a:solidFill>
                            <a:schemeClr val="bg1"/>
                          </a:solidFill>
                        </a:rPr>
                        <a:t>Prescription drugs</a:t>
                      </a:r>
                      <a:endParaRPr lang="en-CA"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C8927"/>
                    </a:solidFill>
                  </a:tcPr>
                </a:tc>
              </a:tr>
              <a:tr h="640080">
                <a:tc>
                  <a:txBody>
                    <a:bodyPr/>
                    <a:lstStyle/>
                    <a:p>
                      <a:pPr marL="285750" indent="-285750">
                        <a:buFont typeface="Arial" panose="020B0604020202020204" pitchFamily="34" charset="0"/>
                        <a:buChar char="•"/>
                      </a:pPr>
                      <a:r>
                        <a:rPr lang="en-CA" dirty="0" smtClean="0">
                          <a:solidFill>
                            <a:schemeClr val="bg1"/>
                          </a:solidFill>
                        </a:rPr>
                        <a:t>Medical travel and transportation</a:t>
                      </a:r>
                      <a:endParaRPr lang="en-CA"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C8927"/>
                    </a:solidFill>
                  </a:tcPr>
                </a:tc>
                <a:tc>
                  <a:txBody>
                    <a:bodyPr/>
                    <a:lstStyle/>
                    <a:p>
                      <a:pPr marL="285750" indent="-285750">
                        <a:buFont typeface="Arial" panose="020B0604020202020204" pitchFamily="34" charset="0"/>
                        <a:buChar char="•"/>
                      </a:pPr>
                      <a:r>
                        <a:rPr lang="en-CA" dirty="0" smtClean="0">
                          <a:solidFill>
                            <a:schemeClr val="bg1"/>
                          </a:solidFill>
                        </a:rPr>
                        <a:t>Employment</a:t>
                      </a:r>
                      <a:r>
                        <a:rPr lang="en-CA" baseline="0" dirty="0" smtClean="0">
                          <a:solidFill>
                            <a:schemeClr val="bg1"/>
                          </a:solidFill>
                        </a:rPr>
                        <a:t> and Training Start-up</a:t>
                      </a:r>
                      <a:endParaRPr lang="en-CA"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C8927"/>
                    </a:solidFill>
                  </a:tcPr>
                </a:tc>
              </a:tr>
              <a:tr h="365760">
                <a:tc>
                  <a:txBody>
                    <a:bodyPr/>
                    <a:lstStyle/>
                    <a:p>
                      <a:pPr marL="285750" indent="-285750">
                        <a:buFont typeface="Arial" panose="020B0604020202020204" pitchFamily="34" charset="0"/>
                        <a:buChar char="•"/>
                      </a:pPr>
                      <a:r>
                        <a:rPr lang="en-CA" dirty="0" smtClean="0">
                          <a:solidFill>
                            <a:schemeClr val="bg1"/>
                          </a:solidFill>
                        </a:rPr>
                        <a:t>Vision care</a:t>
                      </a:r>
                      <a:endParaRPr lang="en-CA"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C8927"/>
                    </a:solidFill>
                  </a:tcPr>
                </a:tc>
                <a:tc>
                  <a:txBody>
                    <a:bodyPr/>
                    <a:lstStyle/>
                    <a:p>
                      <a:pPr marL="285750" indent="-285750">
                        <a:buFont typeface="Arial" panose="020B0604020202020204" pitchFamily="34" charset="0"/>
                        <a:buChar char="•"/>
                      </a:pPr>
                      <a:r>
                        <a:rPr lang="en-CA" dirty="0" smtClean="0">
                          <a:solidFill>
                            <a:schemeClr val="bg1"/>
                          </a:solidFill>
                        </a:rPr>
                        <a:t>Hearing Aids</a:t>
                      </a:r>
                      <a:endParaRPr lang="en-CA"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C8927"/>
                    </a:solidFill>
                  </a:tcPr>
                </a:tc>
              </a:tr>
              <a:tr h="365760">
                <a:tc>
                  <a:txBody>
                    <a:bodyPr/>
                    <a:lstStyle/>
                    <a:p>
                      <a:pPr marL="285750" indent="-285750">
                        <a:buFont typeface="Arial" panose="020B0604020202020204" pitchFamily="34" charset="0"/>
                        <a:buChar char="•"/>
                      </a:pPr>
                      <a:r>
                        <a:rPr lang="en-CA" dirty="0" smtClean="0">
                          <a:solidFill>
                            <a:schemeClr val="bg1"/>
                          </a:solidFill>
                        </a:rPr>
                        <a:t>Diabetic Supplies</a:t>
                      </a:r>
                      <a:endParaRPr lang="en-CA"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C8927"/>
                    </a:solidFill>
                  </a:tcPr>
                </a:tc>
                <a:tc>
                  <a:txBody>
                    <a:bodyPr/>
                    <a:lstStyle/>
                    <a:p>
                      <a:pPr marL="285750" indent="-285750">
                        <a:buFont typeface="Arial" panose="020B0604020202020204" pitchFamily="34" charset="0"/>
                        <a:buChar char="•"/>
                      </a:pPr>
                      <a:r>
                        <a:rPr lang="en-CA" dirty="0" smtClean="0">
                          <a:solidFill>
                            <a:schemeClr val="bg1"/>
                          </a:solidFill>
                        </a:rPr>
                        <a:t>Special Diets</a:t>
                      </a:r>
                      <a:endParaRPr lang="en-CA"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C8927"/>
                    </a:solidFill>
                  </a:tcPr>
                </a:tc>
              </a:tr>
              <a:tr h="64008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solidFill>
                            <a:schemeClr val="bg1"/>
                          </a:solidFill>
                        </a:rPr>
                        <a:t>Repairs</a:t>
                      </a:r>
                      <a:r>
                        <a:rPr lang="en-CA" baseline="0" dirty="0" smtClean="0">
                          <a:solidFill>
                            <a:schemeClr val="bg1"/>
                          </a:solidFill>
                        </a:rPr>
                        <a:t> and Batteries for </a:t>
                      </a:r>
                      <a:r>
                        <a:rPr lang="en-CA" dirty="0" smtClean="0">
                          <a:solidFill>
                            <a:schemeClr val="bg1"/>
                          </a:solidFill>
                        </a:rPr>
                        <a:t>Mobility Device</a:t>
                      </a:r>
                      <a:r>
                        <a:rPr lang="en-CA" baseline="0" dirty="0" smtClean="0">
                          <a:solidFill>
                            <a:schemeClr val="bg1"/>
                          </a:solidFill>
                        </a:rPr>
                        <a:t>s</a:t>
                      </a:r>
                      <a:endParaRPr lang="en-CA" strike="sngStrike" baseline="0" dirty="0" smtClean="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C8927"/>
                    </a:solidFill>
                  </a:tcPr>
                </a:tc>
                <a:tc>
                  <a:txBody>
                    <a:bodyPr/>
                    <a:lstStyle/>
                    <a:p>
                      <a:pPr marL="285750" indent="-285750">
                        <a:buFont typeface="Arial" panose="020B0604020202020204" pitchFamily="34" charset="0"/>
                        <a:buChar char="•"/>
                      </a:pPr>
                      <a:r>
                        <a:rPr lang="en-CA" dirty="0" smtClean="0">
                          <a:solidFill>
                            <a:schemeClr val="bg1"/>
                          </a:solidFill>
                        </a:rPr>
                        <a:t>Surgical and Incontinence Supplies</a:t>
                      </a:r>
                      <a:endParaRPr lang="en-CA"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C8927"/>
                    </a:solidFill>
                  </a:tcPr>
                </a:tc>
              </a:tr>
              <a:tr h="680372">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trike="sngStrike" baseline="0" dirty="0" smtClean="0">
                          <a:solidFill>
                            <a:schemeClr val="bg1"/>
                          </a:solidFill>
                        </a:rPr>
                        <a:t>Guide, hearing or service dogs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C8927"/>
                    </a:solidFill>
                  </a:tcPr>
                </a:tc>
                <a:tc>
                  <a:txBody>
                    <a:bodyPr/>
                    <a:lstStyle/>
                    <a:p>
                      <a:pPr marL="285750" indent="-285750">
                        <a:buFont typeface="Arial" panose="020B0604020202020204" pitchFamily="34" charset="0"/>
                        <a:buChar char="•"/>
                      </a:pPr>
                      <a:endParaRPr lang="en-CA"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C8927"/>
                    </a:solidFill>
                  </a:tcPr>
                </a:tc>
              </a:tr>
            </a:tbl>
          </a:graphicData>
        </a:graphic>
      </p:graphicFrame>
      <p:cxnSp>
        <p:nvCxnSpPr>
          <p:cNvPr id="8" name="AutoShape 24"/>
          <p:cNvCxnSpPr>
            <a:cxnSpLocks noChangeShapeType="1"/>
          </p:cNvCxnSpPr>
          <p:nvPr/>
        </p:nvCxnSpPr>
        <p:spPr bwMode="auto">
          <a:xfrm>
            <a:off x="403746" y="18288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2"/>
          <p:cNvSpPr/>
          <p:nvPr/>
        </p:nvSpPr>
        <p:spPr>
          <a:xfrm>
            <a:off x="1600200" y="5562599"/>
            <a:ext cx="6096000" cy="430887"/>
          </a:xfrm>
          <a:prstGeom prst="rect">
            <a:avLst/>
          </a:prstGeom>
        </p:spPr>
        <p:txBody>
          <a:bodyPr wrap="square">
            <a:spAutoFit/>
          </a:bodyPr>
          <a:lstStyle/>
          <a:p>
            <a:r>
              <a:rPr lang="en-CA" sz="1100" dirty="0" smtClean="0"/>
              <a:t>*Note: Anyone </a:t>
            </a:r>
            <a:r>
              <a:rPr lang="en-CA" sz="1100" dirty="0"/>
              <a:t>on ODSP under 18 years of age would receive dental care through the Healthy Smiles Ontario program of the Ministry of Health and Long-Term Care.  </a:t>
            </a:r>
          </a:p>
        </p:txBody>
      </p:sp>
    </p:spTree>
    <p:extLst>
      <p:ext uri="{BB962C8B-B14F-4D97-AF65-F5344CB8AC3E}">
        <p14:creationId xmlns:p14="http://schemas.microsoft.com/office/powerpoint/2010/main" val="3822148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80060" y="609600"/>
            <a:ext cx="8183880" cy="1143000"/>
          </a:xfrm>
        </p:spPr>
        <p:txBody>
          <a:bodyPr>
            <a:normAutofit/>
          </a:bodyPr>
          <a:lstStyle/>
          <a:p>
            <a:pPr algn="l" eaLnBrk="1" hangingPunct="1"/>
            <a:r>
              <a:rPr lang="en-US" sz="4000" dirty="0" smtClean="0">
                <a:solidFill>
                  <a:srgbClr val="57585A"/>
                </a:solidFill>
              </a:rPr>
              <a:t>Who receives ODSP? </a:t>
            </a:r>
          </a:p>
        </p:txBody>
      </p:sp>
      <p:sp>
        <p:nvSpPr>
          <p:cNvPr id="3" name="Slide Number Placeholder 2"/>
          <p:cNvSpPr>
            <a:spLocks noGrp="1"/>
          </p:cNvSpPr>
          <p:nvPr>
            <p:ph type="sldNum" sz="quarter" idx="12"/>
          </p:nvPr>
        </p:nvSpPr>
        <p:spPr/>
        <p:txBody>
          <a:bodyPr/>
          <a:lstStyle/>
          <a:p>
            <a:pPr>
              <a:defRPr/>
            </a:pPr>
            <a:fld id="{71C515DB-3735-4722-B29B-FD85EFD22E46}" type="slidenum">
              <a:rPr lang="en-US" smtClean="0"/>
              <a:pPr>
                <a:defRPr/>
              </a:pPr>
              <a:t>6</a:t>
            </a:fld>
            <a:endParaRPr lang="en-US" dirty="0"/>
          </a:p>
        </p:txBody>
      </p:sp>
      <p:sp>
        <p:nvSpPr>
          <p:cNvPr id="10243" name="Rectangle 3"/>
          <p:cNvSpPr>
            <a:spLocks noGrp="1" noChangeArrowheads="1"/>
          </p:cNvSpPr>
          <p:nvPr>
            <p:ph idx="13"/>
          </p:nvPr>
        </p:nvSpPr>
        <p:spPr>
          <a:xfrm>
            <a:off x="304800" y="2955285"/>
            <a:ext cx="8458200" cy="3064515"/>
          </a:xfrm>
          <a:prstGeom prst="rect">
            <a:avLst/>
          </a:prstGeom>
        </p:spPr>
        <p:txBody>
          <a:bodyPr>
            <a:noAutofit/>
          </a:bodyPr>
          <a:lstStyle/>
          <a:p>
            <a:pPr marL="458788" lvl="3" indent="-342900">
              <a:spcBef>
                <a:spcPts val="0"/>
              </a:spcBef>
              <a:buClr>
                <a:srgbClr val="2C8927"/>
              </a:buClr>
              <a:buSzPct val="75000"/>
              <a:buFont typeface="Wingdings" pitchFamily="2" charset="2"/>
              <a:buChar char="n"/>
              <a:defRPr/>
            </a:pPr>
            <a:r>
              <a:rPr lang="en-CA" sz="1800" dirty="0" smtClean="0"/>
              <a:t>Of </a:t>
            </a:r>
            <a:r>
              <a:rPr lang="en-CA" sz="1800" dirty="0"/>
              <a:t>the overall ODSP caseload as of June 2017: </a:t>
            </a:r>
          </a:p>
          <a:p>
            <a:pPr marL="915988" lvl="4" indent="-342900">
              <a:spcBef>
                <a:spcPts val="0"/>
              </a:spcBef>
              <a:buClr>
                <a:srgbClr val="2C8927"/>
              </a:buClr>
              <a:buSzPct val="75000"/>
              <a:buFont typeface="Wingdings" pitchFamily="2" charset="2"/>
              <a:buChar char="n"/>
              <a:defRPr/>
            </a:pPr>
            <a:r>
              <a:rPr lang="en-CA" sz="1600" dirty="0" smtClean="0"/>
              <a:t>almost 78% </a:t>
            </a:r>
            <a:r>
              <a:rPr lang="en-CA" sz="1600" dirty="0"/>
              <a:t>are single people with a </a:t>
            </a:r>
            <a:r>
              <a:rPr lang="en-CA" sz="1600" dirty="0" smtClean="0"/>
              <a:t>disability;</a:t>
            </a:r>
          </a:p>
          <a:p>
            <a:pPr marL="915988" lvl="4" indent="-342900">
              <a:spcBef>
                <a:spcPts val="0"/>
              </a:spcBef>
              <a:buClr>
                <a:srgbClr val="2C8927"/>
              </a:buClr>
              <a:buSzPct val="75000"/>
              <a:buFont typeface="Wingdings" pitchFamily="2" charset="2"/>
              <a:buChar char="n"/>
              <a:defRPr/>
            </a:pPr>
            <a:r>
              <a:rPr lang="en-CA" sz="1600" dirty="0" smtClean="0"/>
              <a:t>53</a:t>
            </a:r>
            <a:r>
              <a:rPr lang="en-CA" sz="1600" dirty="0"/>
              <a:t>% are male, 47% are </a:t>
            </a:r>
            <a:r>
              <a:rPr lang="en-CA" sz="1600" dirty="0" smtClean="0"/>
              <a:t>female;</a:t>
            </a:r>
          </a:p>
          <a:p>
            <a:pPr marL="915988" lvl="4" indent="-342900">
              <a:spcBef>
                <a:spcPts val="0"/>
              </a:spcBef>
              <a:buClr>
                <a:srgbClr val="2C8927"/>
              </a:buClr>
              <a:buSzPct val="75000"/>
              <a:buFont typeface="Wingdings" pitchFamily="2" charset="2"/>
              <a:buChar char="n"/>
              <a:defRPr/>
            </a:pPr>
            <a:r>
              <a:rPr lang="en-CA" sz="1600" dirty="0" smtClean="0"/>
              <a:t>25</a:t>
            </a:r>
            <a:r>
              <a:rPr lang="en-CA" sz="1600" dirty="0"/>
              <a:t>% are under 35 years old</a:t>
            </a:r>
            <a:r>
              <a:rPr lang="en-CA" sz="1700" dirty="0"/>
              <a:t>.</a:t>
            </a:r>
          </a:p>
          <a:p>
            <a:pPr marL="458788" lvl="3" indent="-342900">
              <a:spcBef>
                <a:spcPts val="0"/>
              </a:spcBef>
              <a:buClr>
                <a:srgbClr val="2C8927"/>
              </a:buClr>
              <a:buSzPct val="75000"/>
              <a:buFont typeface="Wingdings" pitchFamily="2" charset="2"/>
              <a:buChar char="n"/>
              <a:defRPr/>
            </a:pPr>
            <a:endParaRPr lang="en-CA" sz="1800" dirty="0"/>
          </a:p>
          <a:p>
            <a:pPr marL="458788" lvl="3" indent="-342900">
              <a:spcBef>
                <a:spcPts val="0"/>
              </a:spcBef>
              <a:buClr>
                <a:srgbClr val="2C8927"/>
              </a:buClr>
              <a:buSzPct val="75000"/>
              <a:buFont typeface="Wingdings" pitchFamily="2" charset="2"/>
              <a:buChar char="n"/>
              <a:defRPr/>
            </a:pPr>
            <a:r>
              <a:rPr lang="en-CA" sz="1800" dirty="0" smtClean="0"/>
              <a:t>Approximately </a:t>
            </a:r>
            <a:r>
              <a:rPr lang="en-CA" sz="1800" dirty="0"/>
              <a:t>20% of individuals receiving ODSP have post-secondary education; 33% have high school; and 47% have grade 11 or less</a:t>
            </a:r>
            <a:r>
              <a:rPr lang="en-CA" sz="1800" dirty="0" smtClean="0"/>
              <a:t>.</a:t>
            </a:r>
          </a:p>
          <a:p>
            <a:pPr marL="115888" lvl="3" indent="0">
              <a:spcBef>
                <a:spcPts val="0"/>
              </a:spcBef>
              <a:buClr>
                <a:srgbClr val="2C8927"/>
              </a:buClr>
              <a:buSzPct val="75000"/>
              <a:buNone/>
              <a:defRPr/>
            </a:pPr>
            <a:endParaRPr lang="en-CA" sz="1700" dirty="0"/>
          </a:p>
          <a:p>
            <a:pPr marL="458788" lvl="3" indent="-342900">
              <a:spcBef>
                <a:spcPts val="0"/>
              </a:spcBef>
              <a:buClr>
                <a:srgbClr val="2C8927"/>
              </a:buClr>
              <a:buSzPct val="75000"/>
              <a:buFont typeface="Wingdings" pitchFamily="2" charset="2"/>
              <a:buChar char="n"/>
              <a:defRPr/>
            </a:pPr>
            <a:r>
              <a:rPr lang="en-CA" sz="1800" dirty="0"/>
              <a:t>Many </a:t>
            </a:r>
            <a:r>
              <a:rPr lang="en-CA" sz="1800" dirty="0" smtClean="0"/>
              <a:t>individuals receiving ODSP want </a:t>
            </a:r>
            <a:r>
              <a:rPr lang="en-CA" sz="1800" dirty="0"/>
              <a:t>to work </a:t>
            </a:r>
            <a:r>
              <a:rPr lang="en-CA" sz="1800" dirty="0" smtClean="0"/>
              <a:t>but face barriers. They tend </a:t>
            </a:r>
            <a:r>
              <a:rPr lang="en-CA" sz="1800" dirty="0"/>
              <a:t>to be more distant from the labour </a:t>
            </a:r>
            <a:r>
              <a:rPr lang="en-CA" sz="1800" dirty="0" smtClean="0"/>
              <a:t>market, so may </a:t>
            </a:r>
            <a:r>
              <a:rPr lang="en-CA" sz="1800" dirty="0"/>
              <a:t>require support in becoming </a:t>
            </a:r>
            <a:r>
              <a:rPr lang="en-CA" sz="1800" dirty="0" smtClean="0"/>
              <a:t>employment-ready.</a:t>
            </a:r>
            <a:endParaRPr lang="en-CA" sz="1800" dirty="0"/>
          </a:p>
          <a:p>
            <a:pPr marL="115888" lvl="3" indent="0">
              <a:spcBef>
                <a:spcPts val="0"/>
              </a:spcBef>
              <a:buClr>
                <a:schemeClr val="folHlink"/>
              </a:buClr>
              <a:buSzPct val="75000"/>
              <a:buNone/>
              <a:defRPr/>
            </a:pPr>
            <a:endParaRPr lang="en-CA" sz="1800" dirty="0"/>
          </a:p>
        </p:txBody>
      </p:sp>
      <p:cxnSp>
        <p:nvCxnSpPr>
          <p:cNvPr id="10244" name="AutoShape 24"/>
          <p:cNvCxnSpPr>
            <a:cxnSpLocks noChangeShapeType="1"/>
          </p:cNvCxnSpPr>
          <p:nvPr/>
        </p:nvCxnSpPr>
        <p:spPr bwMode="auto">
          <a:xfrm>
            <a:off x="403746" y="16002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utoShape 4"/>
          <p:cNvSpPr>
            <a:spLocks noChangeArrowheads="1"/>
          </p:cNvSpPr>
          <p:nvPr/>
        </p:nvSpPr>
        <p:spPr bwMode="auto">
          <a:xfrm>
            <a:off x="600075" y="1752600"/>
            <a:ext cx="2209800" cy="990599"/>
          </a:xfrm>
          <a:prstGeom prst="flowChartAlternateProcess">
            <a:avLst/>
          </a:prstGeom>
          <a:solidFill>
            <a:srgbClr val="2C8927">
              <a:alpha val="50195"/>
            </a:srgbClr>
          </a:solidFill>
          <a:ln w="9525">
            <a:solidFill>
              <a:schemeClr val="folHlink"/>
            </a:solidFill>
            <a:miter lim="800000"/>
            <a:headEnd/>
            <a:tailEnd/>
          </a:ln>
        </p:spPr>
        <p:txBody>
          <a:bodyPr wrap="none" anchor="ctr"/>
          <a:lstStyle/>
          <a:p>
            <a:pPr algn="ctr"/>
            <a:endParaRPr lang="en-US" sz="2000" dirty="0" smtClean="0"/>
          </a:p>
          <a:p>
            <a:pPr algn="ctr"/>
            <a:r>
              <a:rPr lang="en-US" sz="2000" b="1" dirty="0"/>
              <a:t>356,097</a:t>
            </a:r>
          </a:p>
          <a:p>
            <a:pPr algn="ctr"/>
            <a:r>
              <a:rPr lang="en-US" sz="2000" dirty="0" smtClean="0"/>
              <a:t> Cases</a:t>
            </a:r>
            <a:endParaRPr lang="en-US" sz="2000" dirty="0"/>
          </a:p>
          <a:p>
            <a:pPr algn="ctr"/>
            <a:endParaRPr lang="en-US" sz="2000" dirty="0"/>
          </a:p>
        </p:txBody>
      </p:sp>
      <p:sp>
        <p:nvSpPr>
          <p:cNvPr id="7" name="AutoShape 5"/>
          <p:cNvSpPr>
            <a:spLocks noChangeArrowheads="1"/>
          </p:cNvSpPr>
          <p:nvPr/>
        </p:nvSpPr>
        <p:spPr bwMode="auto">
          <a:xfrm>
            <a:off x="3419795" y="1752600"/>
            <a:ext cx="2142805" cy="990600"/>
          </a:xfrm>
          <a:prstGeom prst="flowChartAlternateProcess">
            <a:avLst/>
          </a:prstGeom>
          <a:solidFill>
            <a:srgbClr val="2C8927">
              <a:alpha val="50195"/>
            </a:srgbClr>
          </a:solidFill>
          <a:ln w="9525">
            <a:solidFill>
              <a:schemeClr val="folHlink"/>
            </a:solidFill>
            <a:miter lim="800000"/>
            <a:headEnd/>
            <a:tailEnd/>
          </a:ln>
        </p:spPr>
        <p:txBody>
          <a:bodyPr wrap="none" anchor="ctr"/>
          <a:lstStyle/>
          <a:p>
            <a:pPr algn="ctr">
              <a:defRPr/>
            </a:pPr>
            <a:r>
              <a:rPr lang="en-US" sz="2000" b="1" dirty="0">
                <a:latin typeface="Arial" panose="020B0604020202020204" pitchFamily="34" charset="0"/>
                <a:cs typeface="Arial" panose="020B0604020202020204" pitchFamily="34" charset="0"/>
              </a:rPr>
              <a:t>490,242</a:t>
            </a:r>
          </a:p>
          <a:p>
            <a:pPr algn="ctr"/>
            <a:r>
              <a:rPr lang="en-US" sz="2000" dirty="0" smtClean="0"/>
              <a:t>Beneficiaries</a:t>
            </a:r>
            <a:endParaRPr lang="en-US" sz="2000" dirty="0"/>
          </a:p>
        </p:txBody>
      </p:sp>
      <p:sp>
        <p:nvSpPr>
          <p:cNvPr id="8" name="Flowchart: Alternate Process 7"/>
          <p:cNvSpPr>
            <a:spLocks noChangeArrowheads="1"/>
          </p:cNvSpPr>
          <p:nvPr/>
        </p:nvSpPr>
        <p:spPr bwMode="auto">
          <a:xfrm>
            <a:off x="6172200" y="1752601"/>
            <a:ext cx="2156346" cy="990600"/>
          </a:xfrm>
          <a:prstGeom prst="flowChartAlternateProcess">
            <a:avLst/>
          </a:prstGeom>
          <a:solidFill>
            <a:srgbClr val="2C8927">
              <a:alpha val="50195"/>
            </a:srgbClr>
          </a:solidFill>
          <a:ln w="9525">
            <a:solidFill>
              <a:schemeClr val="folHlink"/>
            </a:solidFill>
            <a:miter lim="800000"/>
            <a:headEnd/>
            <a:tailEnd/>
          </a:ln>
        </p:spPr>
        <p:txBody>
          <a:bodyPr wrap="none" anchor="ctr"/>
          <a:lstStyle/>
          <a:p>
            <a:pPr algn="ctr"/>
            <a:r>
              <a:rPr lang="en-US" sz="2000" b="1" dirty="0">
                <a:latin typeface="Arial" panose="020B0604020202020204" pitchFamily="34" charset="0"/>
                <a:cs typeface="Arial" panose="020B0604020202020204" pitchFamily="34" charset="0"/>
              </a:rPr>
              <a:t>68,862</a:t>
            </a:r>
          </a:p>
          <a:p>
            <a:pPr algn="ctr"/>
            <a:r>
              <a:rPr lang="en-US" sz="2000" dirty="0" smtClean="0"/>
              <a:t>Children</a:t>
            </a:r>
            <a:endParaRPr lang="en-US" sz="2000" dirty="0"/>
          </a:p>
        </p:txBody>
      </p:sp>
    </p:spTree>
    <p:extLst>
      <p:ext uri="{BB962C8B-B14F-4D97-AF65-F5344CB8AC3E}">
        <p14:creationId xmlns:p14="http://schemas.microsoft.com/office/powerpoint/2010/main" val="2006870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a:xfrm>
            <a:off x="457200" y="246529"/>
            <a:ext cx="8162925" cy="1048871"/>
          </a:xfrm>
        </p:spPr>
        <p:txBody>
          <a:bodyPr>
            <a:normAutofit/>
          </a:bodyPr>
          <a:lstStyle/>
          <a:p>
            <a:pPr eaLnBrk="1" hangingPunct="1"/>
            <a:r>
              <a:rPr lang="en-GB" dirty="0">
                <a:solidFill>
                  <a:srgbClr val="57585A"/>
                </a:solidFill>
              </a:rPr>
              <a:t>Disability profile</a:t>
            </a:r>
            <a:endParaRPr lang="en-CA" dirty="0" smtClean="0">
              <a:solidFill>
                <a:srgbClr val="57585A"/>
              </a:solidFill>
            </a:endParaRPr>
          </a:p>
        </p:txBody>
      </p:sp>
      <p:cxnSp>
        <p:nvCxnSpPr>
          <p:cNvPr id="6" name="AutoShape 5"/>
          <p:cNvCxnSpPr>
            <a:cxnSpLocks noChangeShapeType="1"/>
          </p:cNvCxnSpPr>
          <p:nvPr/>
        </p:nvCxnSpPr>
        <p:spPr bwMode="auto">
          <a:xfrm>
            <a:off x="457200" y="1295400"/>
            <a:ext cx="7924800" cy="1588"/>
          </a:xfrm>
          <a:prstGeom prst="straightConnector1">
            <a:avLst/>
          </a:prstGeom>
          <a:noFill/>
          <a:ln w="635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7" name="Shape"/>
          <p:cNvGraphicFramePr>
            <a:graphicFrameLocks noGrp="1"/>
          </p:cNvGraphicFramePr>
          <p:nvPr>
            <p:extLst>
              <p:ext uri="{D42A27DB-BD31-4B8C-83A1-F6EECF244321}">
                <p14:modId xmlns:p14="http://schemas.microsoft.com/office/powerpoint/2010/main" val="2479361826"/>
              </p:ext>
            </p:extLst>
          </p:nvPr>
        </p:nvGraphicFramePr>
        <p:xfrm>
          <a:off x="457200" y="1447800"/>
          <a:ext cx="8162926" cy="5129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1602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4" descr="C:\Users\wangst\Desktop\ppt images\p 28b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263" y="1447800"/>
            <a:ext cx="452708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Footer Placeholder 4"/>
          <p:cNvSpPr txBox="1">
            <a:spLocks noGrp="1"/>
          </p:cNvSpPr>
          <p:nvPr/>
        </p:nvSpPr>
        <p:spPr bwMode="auto">
          <a:xfrm>
            <a:off x="3590925" y="62865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CA" sz="1400" dirty="0">
              <a:latin typeface="Helvetica" pitchFamily="28" charset="0"/>
            </a:endParaRPr>
          </a:p>
        </p:txBody>
      </p:sp>
      <p:sp>
        <p:nvSpPr>
          <p:cNvPr id="16389" name="Rectangle 2"/>
          <p:cNvSpPr>
            <a:spLocks noGrp="1" noChangeArrowheads="1"/>
          </p:cNvSpPr>
          <p:nvPr>
            <p:ph type="title" idx="4294967295"/>
          </p:nvPr>
        </p:nvSpPr>
        <p:spPr>
          <a:xfrm>
            <a:off x="447675" y="206375"/>
            <a:ext cx="8162925" cy="1090613"/>
          </a:xfrm>
        </p:spPr>
        <p:txBody>
          <a:bodyPr/>
          <a:lstStyle/>
          <a:p>
            <a:pPr eaLnBrk="1" hangingPunct="1"/>
            <a:r>
              <a:rPr lang="en-US" dirty="0" smtClean="0">
                <a:solidFill>
                  <a:schemeClr val="tx1"/>
                </a:solidFill>
              </a:rPr>
              <a:t>Average time on ODSP</a:t>
            </a:r>
          </a:p>
        </p:txBody>
      </p:sp>
      <p:sp>
        <p:nvSpPr>
          <p:cNvPr id="16390" name="Text Box 4"/>
          <p:cNvSpPr txBox="1">
            <a:spLocks noChangeArrowheads="1"/>
          </p:cNvSpPr>
          <p:nvPr/>
        </p:nvSpPr>
        <p:spPr bwMode="auto">
          <a:xfrm>
            <a:off x="725352" y="1828800"/>
            <a:ext cx="260853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CA" b="1" dirty="0"/>
              <a:t>ODSP Cases</a:t>
            </a:r>
          </a:p>
          <a:p>
            <a:pPr algn="ctr"/>
            <a:r>
              <a:rPr lang="en-CA" sz="1800" dirty="0"/>
              <a:t>by Time on Assistance, </a:t>
            </a:r>
            <a:br>
              <a:rPr lang="en-CA" sz="1800" dirty="0"/>
            </a:br>
            <a:r>
              <a:rPr lang="en-CA" sz="1800" dirty="0" smtClean="0"/>
              <a:t>June 2017</a:t>
            </a:r>
          </a:p>
          <a:p>
            <a:pPr algn="ctr"/>
            <a:r>
              <a:rPr lang="en-CA" sz="1500" dirty="0"/>
              <a:t>(months)</a:t>
            </a:r>
          </a:p>
          <a:p>
            <a:pPr algn="ctr"/>
            <a:endParaRPr lang="en-CA" sz="1800" dirty="0"/>
          </a:p>
        </p:txBody>
      </p:sp>
      <p:sp>
        <p:nvSpPr>
          <p:cNvPr id="16393" name="Rectangle 2"/>
          <p:cNvSpPr>
            <a:spLocks noChangeArrowheads="1"/>
          </p:cNvSpPr>
          <p:nvPr/>
        </p:nvSpPr>
        <p:spPr bwMode="auto">
          <a:xfrm>
            <a:off x="4143375" y="1625600"/>
            <a:ext cx="41624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200" dirty="0"/>
              <a:t>Compared to the Ontario Works caseload, the ODSP caseload tends to have a relatively lower rate of turnover:</a:t>
            </a:r>
          </a:p>
          <a:p>
            <a:endParaRPr lang="en-CA" sz="800" dirty="0"/>
          </a:p>
          <a:p>
            <a:pPr>
              <a:buClr>
                <a:schemeClr val="folHlink"/>
              </a:buClr>
              <a:buFont typeface="Wingdings" pitchFamily="2" charset="2"/>
              <a:buChar char="§"/>
            </a:pPr>
            <a:r>
              <a:rPr lang="en-CA" sz="1200" dirty="0"/>
              <a:t> Since 2006-07, new cases coming onto ODSP have represented about </a:t>
            </a:r>
            <a:r>
              <a:rPr lang="en-CA" sz="1200" dirty="0" smtClean="0"/>
              <a:t>1.2% </a:t>
            </a:r>
            <a:r>
              <a:rPr lang="en-CA" sz="1200" dirty="0"/>
              <a:t>of the caseload</a:t>
            </a:r>
          </a:p>
          <a:p>
            <a:pPr>
              <a:buClr>
                <a:schemeClr val="folHlink"/>
              </a:buClr>
              <a:buFont typeface="Wingdings" pitchFamily="2" charset="2"/>
              <a:buChar char="§"/>
            </a:pPr>
            <a:endParaRPr lang="en-CA" sz="800" dirty="0"/>
          </a:p>
          <a:p>
            <a:r>
              <a:rPr lang="en-CA" sz="1200" dirty="0"/>
              <a:t> The number of exits, as a percentage of caseload, has </a:t>
            </a:r>
            <a:r>
              <a:rPr lang="en-CA" sz="1200" dirty="0" smtClean="0"/>
              <a:t>been rather stable at about 0.8%, on average, since 2003-04. Individuals </a:t>
            </a:r>
            <a:r>
              <a:rPr lang="en-CA" sz="1200" dirty="0"/>
              <a:t>exit primarily due to death or as they access other income sources such as Old </a:t>
            </a:r>
            <a:r>
              <a:rPr lang="en-CA" sz="1200" dirty="0" smtClean="0"/>
              <a:t>Age Security </a:t>
            </a:r>
            <a:endParaRPr lang="en-CA" sz="1200" dirty="0"/>
          </a:p>
        </p:txBody>
      </p:sp>
      <p:cxnSp>
        <p:nvCxnSpPr>
          <p:cNvPr id="13" name="AutoShape 5"/>
          <p:cNvCxnSpPr>
            <a:cxnSpLocks noChangeShapeType="1"/>
          </p:cNvCxnSpPr>
          <p:nvPr/>
        </p:nvCxnSpPr>
        <p:spPr bwMode="auto">
          <a:xfrm>
            <a:off x="457200" y="1295400"/>
            <a:ext cx="7924800" cy="1588"/>
          </a:xfrm>
          <a:prstGeom prst="straightConnector1">
            <a:avLst/>
          </a:prstGeom>
          <a:noFill/>
          <a:ln w="635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Slide Number Placeholder 1"/>
          <p:cNvSpPr txBox="1">
            <a:spLocks/>
          </p:cNvSpPr>
          <p:nvPr/>
        </p:nvSpPr>
        <p:spPr bwMode="auto">
          <a:xfrm>
            <a:off x="7019925" y="6286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mn-lt"/>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710F2A-E9A1-46F7-8707-C49EFE54AF23}" type="slidenum">
              <a:rPr kumimoji="0" lang="en-US" sz="1400" b="0" i="0" u="none" strike="noStrike" kern="1200" cap="none" spc="0" normalizeH="0" baseline="0" noProof="0" smtClean="0">
                <a:ln>
                  <a:noFill/>
                </a:ln>
                <a:solidFill>
                  <a:srgbClr val="000000"/>
                </a:solidFill>
                <a:effectLst/>
                <a:uLnTx/>
                <a:uFillTx/>
                <a:latin typeface="Helvetica"/>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a:ln>
                <a:noFill/>
              </a:ln>
              <a:solidFill>
                <a:srgbClr val="000000"/>
              </a:solidFill>
              <a:effectLst/>
              <a:uLnTx/>
              <a:uFillTx/>
              <a:latin typeface="Helvetica"/>
              <a:ea typeface="MS PGothic" pitchFamily="34" charset="-128"/>
              <a:cs typeface="+mn-cs"/>
            </a:endParaRPr>
          </a:p>
        </p:txBody>
      </p:sp>
      <p:graphicFrame>
        <p:nvGraphicFramePr>
          <p:cNvPr id="12" name="Chart 11"/>
          <p:cNvGraphicFramePr>
            <a:graphicFrameLocks/>
          </p:cNvGraphicFramePr>
          <p:nvPr>
            <p:extLst>
              <p:ext uri="{D42A27DB-BD31-4B8C-83A1-F6EECF244321}">
                <p14:modId xmlns:p14="http://schemas.microsoft.com/office/powerpoint/2010/main" val="304705049"/>
              </p:ext>
            </p:extLst>
          </p:nvPr>
        </p:nvGraphicFramePr>
        <p:xfrm>
          <a:off x="152400" y="3276600"/>
          <a:ext cx="3751264" cy="2886227"/>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a:stretch>
            <a:fillRect/>
          </a:stretch>
        </p:blipFill>
        <p:spPr>
          <a:xfrm>
            <a:off x="4191000" y="3398460"/>
            <a:ext cx="4419600" cy="3002340"/>
          </a:xfrm>
          <a:prstGeom prst="rect">
            <a:avLst/>
          </a:prstGeom>
        </p:spPr>
      </p:pic>
    </p:spTree>
    <p:extLst>
      <p:ext uri="{BB962C8B-B14F-4D97-AF65-F5344CB8AC3E}">
        <p14:creationId xmlns:p14="http://schemas.microsoft.com/office/powerpoint/2010/main" val="2950754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304800"/>
            <a:ext cx="8183880" cy="1143000"/>
          </a:xfrm>
        </p:spPr>
        <p:txBody>
          <a:bodyPr/>
          <a:lstStyle/>
          <a:p>
            <a:r>
              <a:rPr lang="en-CA" dirty="0" smtClean="0">
                <a:solidFill>
                  <a:srgbClr val="57585A"/>
                </a:solidFill>
              </a:rPr>
              <a:t>ODSP Delivery</a:t>
            </a:r>
            <a:endParaRPr lang="en-CA" dirty="0"/>
          </a:p>
        </p:txBody>
      </p:sp>
      <p:sp>
        <p:nvSpPr>
          <p:cNvPr id="4" name="Slide Number Placeholder 3"/>
          <p:cNvSpPr>
            <a:spLocks noGrp="1"/>
          </p:cNvSpPr>
          <p:nvPr>
            <p:ph type="sldNum" sz="quarter" idx="12"/>
          </p:nvPr>
        </p:nvSpPr>
        <p:spPr/>
        <p:txBody>
          <a:bodyPr/>
          <a:lstStyle/>
          <a:p>
            <a:fld id="{53BC4A81-272D-4B6C-9094-3AE27DC0A8E0}" type="slidenum">
              <a:rPr lang="en-CA" smtClean="0"/>
              <a:t>9</a:t>
            </a:fld>
            <a:endParaRPr lang="en-CA" dirty="0"/>
          </a:p>
        </p:txBody>
      </p:sp>
      <p:sp>
        <p:nvSpPr>
          <p:cNvPr id="5" name="Content Placeholder 4"/>
          <p:cNvSpPr>
            <a:spLocks noGrp="1"/>
          </p:cNvSpPr>
          <p:nvPr>
            <p:ph idx="13"/>
          </p:nvPr>
        </p:nvSpPr>
        <p:spPr>
          <a:xfrm>
            <a:off x="403746" y="1600200"/>
            <a:ext cx="8465934" cy="4221163"/>
          </a:xfrm>
        </p:spPr>
        <p:txBody>
          <a:bodyPr>
            <a:noAutofit/>
          </a:bodyPr>
          <a:lstStyle/>
          <a:p>
            <a:pPr>
              <a:spcBef>
                <a:spcPts val="0"/>
              </a:spcBef>
            </a:pPr>
            <a:r>
              <a:rPr lang="en-CA" sz="1800" dirty="0" smtClean="0"/>
              <a:t>ODSP </a:t>
            </a:r>
            <a:r>
              <a:rPr lang="en-CA" sz="1800" dirty="0"/>
              <a:t>is delivered by </a:t>
            </a:r>
            <a:r>
              <a:rPr lang="en-CA" sz="1800" dirty="0" smtClean="0"/>
              <a:t>ministry staff </a:t>
            </a:r>
            <a:r>
              <a:rPr lang="en-CA" sz="1800" dirty="0"/>
              <a:t>in nine regions and</a:t>
            </a:r>
            <a:r>
              <a:rPr lang="en-CA" sz="1800" dirty="0">
                <a:solidFill>
                  <a:srgbClr val="FF0000"/>
                </a:solidFill>
              </a:rPr>
              <a:t> </a:t>
            </a:r>
            <a:r>
              <a:rPr lang="en-CA" sz="1800" dirty="0" smtClean="0"/>
              <a:t>47 </a:t>
            </a:r>
            <a:r>
              <a:rPr lang="en-CA" sz="1800" dirty="0"/>
              <a:t>local offices. </a:t>
            </a:r>
            <a:endParaRPr lang="en-CA" sz="1800" dirty="0" smtClean="0"/>
          </a:p>
          <a:p>
            <a:pPr>
              <a:spcBef>
                <a:spcPts val="0"/>
              </a:spcBef>
            </a:pPr>
            <a:endParaRPr lang="en-CA" sz="1800" dirty="0" smtClean="0"/>
          </a:p>
          <a:p>
            <a:pPr>
              <a:spcBef>
                <a:spcPts val="0"/>
              </a:spcBef>
            </a:pPr>
            <a:r>
              <a:rPr lang="en-CA" sz="1800" dirty="0" smtClean="0"/>
              <a:t>ODSP </a:t>
            </a:r>
            <a:r>
              <a:rPr lang="en-CA" sz="1800" dirty="0"/>
              <a:t>employment support services are delivered by a network of approximately 150 community-based service </a:t>
            </a:r>
            <a:r>
              <a:rPr lang="en-CA" sz="1800" dirty="0" smtClean="0"/>
              <a:t>providers.</a:t>
            </a:r>
            <a:r>
              <a:rPr lang="en-CA" sz="1800" dirty="0"/>
              <a:t/>
            </a:r>
            <a:br>
              <a:rPr lang="en-CA" sz="1800" dirty="0"/>
            </a:br>
            <a:endParaRPr lang="en-CA" sz="1800" dirty="0"/>
          </a:p>
          <a:p>
            <a:pPr>
              <a:spcBef>
                <a:spcPts val="0"/>
              </a:spcBef>
            </a:pPr>
            <a:r>
              <a:rPr lang="en-CA" sz="1800" dirty="0" smtClean="0"/>
              <a:t>A </a:t>
            </a:r>
            <a:r>
              <a:rPr lang="en-CA" sz="1800" dirty="0"/>
              <a:t>customer-centered service delivery and staffing model </a:t>
            </a:r>
            <a:r>
              <a:rPr lang="en-CA" sz="1800" dirty="0" smtClean="0"/>
              <a:t>provides a </a:t>
            </a:r>
            <a:r>
              <a:rPr lang="en-CA" sz="1800" i="1" dirty="0"/>
              <a:t>“</a:t>
            </a:r>
            <a:r>
              <a:rPr lang="en-CA" sz="1800" dirty="0"/>
              <a:t>one window</a:t>
            </a:r>
            <a:r>
              <a:rPr lang="en-CA" sz="1800" i="1" dirty="0"/>
              <a:t>”</a:t>
            </a:r>
            <a:r>
              <a:rPr lang="en-CA" sz="1800" dirty="0"/>
              <a:t> case management </a:t>
            </a:r>
            <a:r>
              <a:rPr lang="en-CA" sz="1800" dirty="0" smtClean="0"/>
              <a:t>approach.</a:t>
            </a:r>
            <a:r>
              <a:rPr lang="en-CA" sz="1800" dirty="0"/>
              <a:t/>
            </a:r>
            <a:br>
              <a:rPr lang="en-CA" sz="1800" dirty="0"/>
            </a:br>
            <a:endParaRPr lang="en-CA" sz="1800" dirty="0"/>
          </a:p>
          <a:p>
            <a:pPr>
              <a:spcBef>
                <a:spcPts val="0"/>
              </a:spcBef>
            </a:pPr>
            <a:r>
              <a:rPr lang="en-US" sz="1800" dirty="0" smtClean="0"/>
              <a:t>Caseworkers: </a:t>
            </a:r>
          </a:p>
          <a:p>
            <a:pPr lvl="1">
              <a:spcBef>
                <a:spcPts val="0"/>
              </a:spcBef>
            </a:pPr>
            <a:r>
              <a:rPr lang="en-US" sz="1600" dirty="0"/>
              <a:t>manage all aspects of </a:t>
            </a:r>
            <a:r>
              <a:rPr lang="en-US" sz="1600" dirty="0" smtClean="0"/>
              <a:t>a person’s file</a:t>
            </a:r>
            <a:r>
              <a:rPr lang="en-US" sz="1600" dirty="0"/>
              <a:t>, including </a:t>
            </a:r>
            <a:r>
              <a:rPr lang="en-US" sz="1600" dirty="0" smtClean="0"/>
              <a:t>income </a:t>
            </a:r>
            <a:r>
              <a:rPr lang="en-US" sz="1600" dirty="0"/>
              <a:t>and employment </a:t>
            </a:r>
            <a:r>
              <a:rPr lang="en-US" sz="1600" dirty="0" smtClean="0"/>
              <a:t>supports;</a:t>
            </a:r>
            <a:endParaRPr lang="en-US" sz="1600" dirty="0"/>
          </a:p>
          <a:p>
            <a:pPr lvl="1">
              <a:spcBef>
                <a:spcPts val="0"/>
              </a:spcBef>
            </a:pPr>
            <a:r>
              <a:rPr lang="en-US" sz="1600" dirty="0"/>
              <a:t>h</a:t>
            </a:r>
            <a:r>
              <a:rPr lang="en-US" sz="1600" dirty="0" smtClean="0"/>
              <a:t>elp people to establish their goals and develop a plan to overcome possible barriers to achieving those goals; and </a:t>
            </a:r>
          </a:p>
          <a:p>
            <a:pPr lvl="1">
              <a:spcBef>
                <a:spcPts val="0"/>
              </a:spcBef>
            </a:pPr>
            <a:r>
              <a:rPr lang="en-US" sz="1600" dirty="0" smtClean="0"/>
              <a:t>work </a:t>
            </a:r>
            <a:r>
              <a:rPr lang="en-US" sz="1600" dirty="0"/>
              <a:t>closely with </a:t>
            </a:r>
            <a:r>
              <a:rPr lang="en-US" sz="1600" dirty="0" smtClean="0"/>
              <a:t>agencies </a:t>
            </a:r>
            <a:r>
              <a:rPr lang="en-US" sz="1600" dirty="0"/>
              <a:t>at the local level and </a:t>
            </a:r>
            <a:r>
              <a:rPr lang="en-US" sz="1600" dirty="0" smtClean="0"/>
              <a:t>make referrals </a:t>
            </a:r>
            <a:r>
              <a:rPr lang="en-US" sz="1600" dirty="0"/>
              <a:t>to other human services as </a:t>
            </a:r>
            <a:r>
              <a:rPr lang="en-US" sz="1600" dirty="0" smtClean="0"/>
              <a:t>needed.</a:t>
            </a:r>
            <a:endParaRPr lang="en-US" sz="1600" dirty="0"/>
          </a:p>
          <a:p>
            <a:pPr marL="0" indent="0">
              <a:spcBef>
                <a:spcPts val="0"/>
              </a:spcBef>
              <a:buNone/>
            </a:pPr>
            <a:endParaRPr lang="en-US" sz="1800" dirty="0"/>
          </a:p>
          <a:p>
            <a:pPr>
              <a:spcBef>
                <a:spcPts val="0"/>
              </a:spcBef>
            </a:pPr>
            <a:endParaRPr lang="en-CA" sz="1800" dirty="0"/>
          </a:p>
        </p:txBody>
      </p:sp>
      <p:cxnSp>
        <p:nvCxnSpPr>
          <p:cNvPr id="6" name="AutoShape 24"/>
          <p:cNvCxnSpPr>
            <a:cxnSpLocks noChangeShapeType="1"/>
          </p:cNvCxnSpPr>
          <p:nvPr/>
        </p:nvCxnSpPr>
        <p:spPr bwMode="auto">
          <a:xfrm>
            <a:off x="403746" y="1371600"/>
            <a:ext cx="7924800" cy="1588"/>
          </a:xfrm>
          <a:prstGeom prst="straightConnector1">
            <a:avLst/>
          </a:prstGeom>
          <a:noFill/>
          <a:ln w="63500">
            <a:solidFill>
              <a:srgbClr val="2C892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99905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_PP_Internal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elveticaNeueLT Std Lt"/>
        <a:ea typeface=""/>
        <a:cs typeface=""/>
      </a:majorFont>
      <a:minorFont>
        <a:latin typeface="HelveticaNeueLT Std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SA_PP_InternalTemplate</Template>
  <TotalTime>13715</TotalTime>
  <Words>2482</Words>
  <Application>Microsoft Office PowerPoint</Application>
  <PresentationFormat>On-screen Show (4:3)</PresentationFormat>
  <Paragraphs>394</Paragraphs>
  <Slides>37</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SA_PP_InternalTemplate</vt:lpstr>
      <vt:lpstr>Document</vt:lpstr>
      <vt:lpstr>All About the Ontario Disability Support Program (ODSP)</vt:lpstr>
      <vt:lpstr>What we’re going to talk about</vt:lpstr>
      <vt:lpstr>Social Assistance Programs</vt:lpstr>
      <vt:lpstr>What is ODSP Income Support?</vt:lpstr>
      <vt:lpstr>Income Support Benefits</vt:lpstr>
      <vt:lpstr>Who receives ODSP? </vt:lpstr>
      <vt:lpstr>Disability profile</vt:lpstr>
      <vt:lpstr>Average time on ODSP</vt:lpstr>
      <vt:lpstr>ODSP Delivery</vt:lpstr>
      <vt:lpstr>Who is eligible?</vt:lpstr>
      <vt:lpstr>Application Process</vt:lpstr>
      <vt:lpstr>Step 1: Financial Eligibility</vt:lpstr>
      <vt:lpstr>Financial Eligibility (cont’d)</vt:lpstr>
      <vt:lpstr>Financial Eligibility (cont’d)</vt:lpstr>
      <vt:lpstr>Step 2: Disability Determination </vt:lpstr>
      <vt:lpstr>Disability Determination (cont’d)</vt:lpstr>
      <vt:lpstr>Prescribed Classes</vt:lpstr>
      <vt:lpstr>Disability Adjudication Unit</vt:lpstr>
      <vt:lpstr>Eligible Individuals</vt:lpstr>
      <vt:lpstr>Sample Rates</vt:lpstr>
      <vt:lpstr>PowerPoint Presentation</vt:lpstr>
      <vt:lpstr>What are ODSP Employment Supports?  </vt:lpstr>
      <vt:lpstr>Employment services</vt:lpstr>
      <vt:lpstr>Rules about working</vt:lpstr>
      <vt:lpstr>PowerPoint Presentation</vt:lpstr>
      <vt:lpstr>PowerPoint Presentation</vt:lpstr>
      <vt:lpstr>PowerPoint Presentation</vt:lpstr>
      <vt:lpstr>PowerPoint Presentation</vt:lpstr>
      <vt:lpstr>Earnings Exemptions and Allowable Expenses</vt:lpstr>
      <vt:lpstr>Disability-related costs</vt:lpstr>
      <vt:lpstr>Child care costs</vt:lpstr>
      <vt:lpstr>Working while in school</vt:lpstr>
      <vt:lpstr>Calculating the earnings deduction</vt:lpstr>
      <vt:lpstr>Reporting earnings</vt:lpstr>
      <vt:lpstr>Benefits of working  </vt:lpstr>
      <vt:lpstr>Leaving ODSP for work</vt:lpstr>
      <vt:lpstr>Need more information?</vt:lpstr>
    </vt:vector>
  </TitlesOfParts>
  <Company>MGS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ODSP</dc:title>
  <dc:creator>Gallagher, Donna (MCSS)</dc:creator>
  <cp:lastModifiedBy>Wylde, Leigh (MCSS)</cp:lastModifiedBy>
  <cp:revision>288</cp:revision>
  <cp:lastPrinted>2017-10-27T14:33:09Z</cp:lastPrinted>
  <dcterms:created xsi:type="dcterms:W3CDTF">2015-06-02T12:50:01Z</dcterms:created>
  <dcterms:modified xsi:type="dcterms:W3CDTF">2017-10-31T17:06:53Z</dcterms:modified>
</cp:coreProperties>
</file>